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 id="2147483667" r:id="rId2"/>
    <p:sldMasterId id="2147483678" r:id="rId3"/>
    <p:sldMasterId id="2147483689" r:id="rId4"/>
  </p:sldMasterIdLst>
  <p:notesMasterIdLst>
    <p:notesMasterId r:id="rId65"/>
  </p:notesMasterIdLst>
  <p:handoutMasterIdLst>
    <p:handoutMasterId r:id="rId66"/>
  </p:handoutMasterIdLst>
  <p:sldIdLst>
    <p:sldId id="269" r:id="rId5"/>
    <p:sldId id="278" r:id="rId6"/>
    <p:sldId id="258" r:id="rId7"/>
    <p:sldId id="1336" r:id="rId8"/>
    <p:sldId id="1290" r:id="rId9"/>
    <p:sldId id="1036" r:id="rId10"/>
    <p:sldId id="259" r:id="rId11"/>
    <p:sldId id="1323" r:id="rId12"/>
    <p:sldId id="1307" r:id="rId13"/>
    <p:sldId id="1291" r:id="rId14"/>
    <p:sldId id="1075" r:id="rId15"/>
    <p:sldId id="1031" r:id="rId16"/>
    <p:sldId id="1337" r:id="rId17"/>
    <p:sldId id="1260" r:id="rId18"/>
    <p:sldId id="1259" r:id="rId19"/>
    <p:sldId id="1329" r:id="rId20"/>
    <p:sldId id="1304" r:id="rId21"/>
    <p:sldId id="1301" r:id="rId22"/>
    <p:sldId id="1037" r:id="rId23"/>
    <p:sldId id="1313" r:id="rId24"/>
    <p:sldId id="1257" r:id="rId25"/>
    <p:sldId id="1276" r:id="rId26"/>
    <p:sldId id="1312" r:id="rId27"/>
    <p:sldId id="1331" r:id="rId28"/>
    <p:sldId id="1334" r:id="rId29"/>
    <p:sldId id="1287" r:id="rId30"/>
    <p:sldId id="1333" r:id="rId31"/>
    <p:sldId id="1315" r:id="rId32"/>
    <p:sldId id="1271" r:id="rId33"/>
    <p:sldId id="1267" r:id="rId34"/>
    <p:sldId id="1268" r:id="rId35"/>
    <p:sldId id="1269" r:id="rId36"/>
    <p:sldId id="1273" r:id="rId37"/>
    <p:sldId id="1275" r:id="rId38"/>
    <p:sldId id="1274" r:id="rId39"/>
    <p:sldId id="1298" r:id="rId40"/>
    <p:sldId id="1252" r:id="rId41"/>
    <p:sldId id="1254" r:id="rId42"/>
    <p:sldId id="814" r:id="rId43"/>
    <p:sldId id="1341" r:id="rId44"/>
    <p:sldId id="1318" r:id="rId45"/>
    <p:sldId id="1324" r:id="rId46"/>
    <p:sldId id="1322" r:id="rId47"/>
    <p:sldId id="1321" r:id="rId48"/>
    <p:sldId id="1342" r:id="rId49"/>
    <p:sldId id="1326" r:id="rId50"/>
    <p:sldId id="1319" r:id="rId51"/>
    <p:sldId id="1320" r:id="rId52"/>
    <p:sldId id="1325" r:id="rId53"/>
    <p:sldId id="1299" r:id="rId54"/>
    <p:sldId id="1338" r:id="rId55"/>
    <p:sldId id="1339" r:id="rId56"/>
    <p:sldId id="1020" r:id="rId57"/>
    <p:sldId id="1340" r:id="rId58"/>
    <p:sldId id="1255" r:id="rId59"/>
    <p:sldId id="314" r:id="rId60"/>
    <p:sldId id="1343" r:id="rId61"/>
    <p:sldId id="319" r:id="rId62"/>
    <p:sldId id="321" r:id="rId63"/>
    <p:sldId id="322" r:id="rId64"/>
  </p:sldIdLst>
  <p:sldSz cx="9144000" cy="6858000" type="screen4x3"/>
  <p:notesSz cx="9940925" cy="68087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AADEF7A-0734-43F1-B7FD-C03EAF0EB299}">
          <p14:sldIdLst>
            <p14:sldId id="269"/>
            <p14:sldId id="278"/>
          </p14:sldIdLst>
        </p14:section>
        <p14:section name="Abschnitt ohne Titel" id="{D22224EF-BFE7-42ED-8EFD-3D405997019A}">
          <p14:sldIdLst>
            <p14:sldId id="258"/>
            <p14:sldId id="1336"/>
            <p14:sldId id="1290"/>
            <p14:sldId id="1036"/>
            <p14:sldId id="259"/>
            <p14:sldId id="1323"/>
            <p14:sldId id="1307"/>
            <p14:sldId id="1291"/>
            <p14:sldId id="1075"/>
            <p14:sldId id="1031"/>
            <p14:sldId id="1337"/>
            <p14:sldId id="1260"/>
            <p14:sldId id="1259"/>
            <p14:sldId id="1329"/>
            <p14:sldId id="1304"/>
            <p14:sldId id="1301"/>
            <p14:sldId id="1037"/>
            <p14:sldId id="1313"/>
            <p14:sldId id="1257"/>
            <p14:sldId id="1276"/>
            <p14:sldId id="1312"/>
            <p14:sldId id="1331"/>
            <p14:sldId id="1334"/>
            <p14:sldId id="1287"/>
            <p14:sldId id="1333"/>
            <p14:sldId id="1315"/>
            <p14:sldId id="1271"/>
            <p14:sldId id="1267"/>
            <p14:sldId id="1268"/>
            <p14:sldId id="1269"/>
            <p14:sldId id="1273"/>
            <p14:sldId id="1275"/>
            <p14:sldId id="1274"/>
            <p14:sldId id="1298"/>
            <p14:sldId id="1252"/>
            <p14:sldId id="1254"/>
            <p14:sldId id="814"/>
            <p14:sldId id="1341"/>
            <p14:sldId id="1318"/>
            <p14:sldId id="1324"/>
            <p14:sldId id="1322"/>
            <p14:sldId id="1321"/>
            <p14:sldId id="1342"/>
            <p14:sldId id="1326"/>
            <p14:sldId id="1319"/>
            <p14:sldId id="1320"/>
            <p14:sldId id="1325"/>
            <p14:sldId id="1299"/>
            <p14:sldId id="1338"/>
            <p14:sldId id="1339"/>
            <p14:sldId id="1020"/>
            <p14:sldId id="1340"/>
            <p14:sldId id="1255"/>
            <p14:sldId id="314"/>
            <p14:sldId id="1343"/>
            <p14:sldId id="319"/>
            <p14:sldId id="321"/>
            <p14:sldId id="3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9" autoAdjust="0"/>
    <p:restoredTop sz="94660"/>
  </p:normalViewPr>
  <p:slideViewPr>
    <p:cSldViewPr snapToGrid="0">
      <p:cViewPr varScale="1">
        <p:scale>
          <a:sx n="71" d="100"/>
          <a:sy n="71" d="100"/>
        </p:scale>
        <p:origin x="1132" y="44"/>
      </p:cViewPr>
      <p:guideLst/>
    </p:cSldViewPr>
  </p:slideViewPr>
  <p:notesTextViewPr>
    <p:cViewPr>
      <p:scale>
        <a:sx n="1" d="1"/>
        <a:sy n="1" d="1"/>
      </p:scale>
      <p:origin x="0" y="0"/>
    </p:cViewPr>
  </p:notesTextViewPr>
  <p:notesViewPr>
    <p:cSldViewPr snapToGrid="0">
      <p:cViewPr varScale="1">
        <p:scale>
          <a:sx n="112" d="100"/>
          <a:sy n="112" d="100"/>
        </p:scale>
        <p:origin x="214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2"/>
            <a:ext cx="4307735" cy="341621"/>
          </a:xfrm>
          <a:prstGeom prst="rect">
            <a:avLst/>
          </a:prstGeom>
        </p:spPr>
        <p:txBody>
          <a:bodyPr vert="horz" lIns="91411" tIns="45705" rIns="91411" bIns="45705" rtlCol="0"/>
          <a:lstStyle>
            <a:lvl1pPr algn="l">
              <a:defRPr sz="1200"/>
            </a:lvl1pPr>
          </a:lstStyle>
          <a:p>
            <a:endParaRPr lang="de-CH"/>
          </a:p>
        </p:txBody>
      </p:sp>
      <p:sp>
        <p:nvSpPr>
          <p:cNvPr id="3" name="Datumsplatzhalter 2"/>
          <p:cNvSpPr>
            <a:spLocks noGrp="1"/>
          </p:cNvSpPr>
          <p:nvPr>
            <p:ph type="dt" sz="quarter" idx="1"/>
          </p:nvPr>
        </p:nvSpPr>
        <p:spPr>
          <a:xfrm>
            <a:off x="5630892" y="2"/>
            <a:ext cx="4307735" cy="341621"/>
          </a:xfrm>
          <a:prstGeom prst="rect">
            <a:avLst/>
          </a:prstGeom>
        </p:spPr>
        <p:txBody>
          <a:bodyPr vert="horz" lIns="91411" tIns="45705" rIns="91411" bIns="45705" rtlCol="0"/>
          <a:lstStyle>
            <a:lvl1pPr algn="r">
              <a:defRPr sz="1200"/>
            </a:lvl1pPr>
          </a:lstStyle>
          <a:p>
            <a:fld id="{569DEBBF-DA24-4BE9-9169-1B42240359BF}" type="datetime1">
              <a:rPr lang="de-CH" smtClean="0"/>
              <a:t>18.06.2025</a:t>
            </a:fld>
            <a:endParaRPr lang="de-CH"/>
          </a:p>
        </p:txBody>
      </p:sp>
      <p:sp>
        <p:nvSpPr>
          <p:cNvPr id="4" name="Fußzeilenplatzhalter 3"/>
          <p:cNvSpPr>
            <a:spLocks noGrp="1"/>
          </p:cNvSpPr>
          <p:nvPr>
            <p:ph type="ftr" sz="quarter" idx="2"/>
          </p:nvPr>
        </p:nvSpPr>
        <p:spPr>
          <a:xfrm>
            <a:off x="2" y="6467168"/>
            <a:ext cx="4307735" cy="341621"/>
          </a:xfrm>
          <a:prstGeom prst="rect">
            <a:avLst/>
          </a:prstGeom>
        </p:spPr>
        <p:txBody>
          <a:bodyPr vert="horz" lIns="91411" tIns="45705" rIns="91411" bIns="45705" rtlCol="0" anchor="b"/>
          <a:lstStyle>
            <a:lvl1pPr algn="l">
              <a:defRPr sz="1200"/>
            </a:lvl1pPr>
          </a:lstStyle>
          <a:p>
            <a:endParaRPr lang="de-CH"/>
          </a:p>
        </p:txBody>
      </p:sp>
      <p:sp>
        <p:nvSpPr>
          <p:cNvPr id="5" name="Foliennummernplatzhalter 4"/>
          <p:cNvSpPr>
            <a:spLocks noGrp="1"/>
          </p:cNvSpPr>
          <p:nvPr>
            <p:ph type="sldNum" sz="quarter" idx="3"/>
          </p:nvPr>
        </p:nvSpPr>
        <p:spPr>
          <a:xfrm>
            <a:off x="5630892" y="6467168"/>
            <a:ext cx="4307735" cy="341621"/>
          </a:xfrm>
          <a:prstGeom prst="rect">
            <a:avLst/>
          </a:prstGeom>
        </p:spPr>
        <p:txBody>
          <a:bodyPr vert="horz" lIns="91411" tIns="45705" rIns="91411" bIns="45705" rtlCol="0" anchor="b"/>
          <a:lstStyle>
            <a:lvl1pPr algn="r">
              <a:defRPr sz="1200"/>
            </a:lvl1pPr>
          </a:lstStyle>
          <a:p>
            <a:fld id="{B0536318-DB50-412B-808C-04A51C718958}" type="slidenum">
              <a:rPr lang="de-CH" smtClean="0"/>
              <a:t>‹Nr.›</a:t>
            </a:fld>
            <a:endParaRPr lang="de-CH"/>
          </a:p>
        </p:txBody>
      </p:sp>
    </p:spTree>
    <p:extLst>
      <p:ext uri="{BB962C8B-B14F-4D97-AF65-F5344CB8AC3E}">
        <p14:creationId xmlns:p14="http://schemas.microsoft.com/office/powerpoint/2010/main" val="34971296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2"/>
            <a:ext cx="4307735" cy="341621"/>
          </a:xfrm>
          <a:prstGeom prst="rect">
            <a:avLst/>
          </a:prstGeom>
        </p:spPr>
        <p:txBody>
          <a:bodyPr vert="horz" lIns="91411" tIns="45705" rIns="91411" bIns="45705" rtlCol="0"/>
          <a:lstStyle>
            <a:lvl1pPr algn="l">
              <a:defRPr sz="1200"/>
            </a:lvl1pPr>
          </a:lstStyle>
          <a:p>
            <a:endParaRPr lang="de-CH"/>
          </a:p>
        </p:txBody>
      </p:sp>
      <p:sp>
        <p:nvSpPr>
          <p:cNvPr id="3" name="Datumsplatzhalter 2"/>
          <p:cNvSpPr>
            <a:spLocks noGrp="1"/>
          </p:cNvSpPr>
          <p:nvPr>
            <p:ph type="dt" idx="1"/>
          </p:nvPr>
        </p:nvSpPr>
        <p:spPr>
          <a:xfrm>
            <a:off x="5630892" y="2"/>
            <a:ext cx="4307735" cy="341621"/>
          </a:xfrm>
          <a:prstGeom prst="rect">
            <a:avLst/>
          </a:prstGeom>
        </p:spPr>
        <p:txBody>
          <a:bodyPr vert="horz" lIns="91411" tIns="45705" rIns="91411" bIns="45705" rtlCol="0"/>
          <a:lstStyle>
            <a:lvl1pPr algn="r">
              <a:defRPr sz="1200"/>
            </a:lvl1pPr>
          </a:lstStyle>
          <a:p>
            <a:fld id="{8DF9B60E-865D-45C1-B36F-0CCFCB37E91B}" type="datetime1">
              <a:rPr lang="de-CH" smtClean="0"/>
              <a:t>18.06.2025</a:t>
            </a:fld>
            <a:endParaRPr lang="de-CH"/>
          </a:p>
        </p:txBody>
      </p:sp>
      <p:sp>
        <p:nvSpPr>
          <p:cNvPr id="4" name="Folienbildplatzhalter 3"/>
          <p:cNvSpPr>
            <a:spLocks noGrp="1" noRot="1" noChangeAspect="1"/>
          </p:cNvSpPr>
          <p:nvPr>
            <p:ph type="sldImg" idx="2"/>
          </p:nvPr>
        </p:nvSpPr>
        <p:spPr>
          <a:xfrm>
            <a:off x="3438525" y="850900"/>
            <a:ext cx="3063875" cy="2298700"/>
          </a:xfrm>
          <a:prstGeom prst="rect">
            <a:avLst/>
          </a:prstGeom>
          <a:noFill/>
          <a:ln w="12700">
            <a:solidFill>
              <a:prstClr val="black"/>
            </a:solidFill>
          </a:ln>
        </p:spPr>
        <p:txBody>
          <a:bodyPr vert="horz" lIns="91411" tIns="45705" rIns="91411" bIns="45705" rtlCol="0" anchor="ctr"/>
          <a:lstStyle/>
          <a:p>
            <a:endParaRPr lang="de-CH"/>
          </a:p>
        </p:txBody>
      </p:sp>
      <p:sp>
        <p:nvSpPr>
          <p:cNvPr id="5" name="Notizenplatzhalter 4"/>
          <p:cNvSpPr>
            <a:spLocks noGrp="1"/>
          </p:cNvSpPr>
          <p:nvPr>
            <p:ph type="body" sz="quarter" idx="3"/>
          </p:nvPr>
        </p:nvSpPr>
        <p:spPr>
          <a:xfrm>
            <a:off x="994093" y="3276730"/>
            <a:ext cx="7952740" cy="2680960"/>
          </a:xfrm>
          <a:prstGeom prst="rect">
            <a:avLst/>
          </a:prstGeom>
        </p:spPr>
        <p:txBody>
          <a:bodyPr vert="horz" lIns="91411" tIns="45705" rIns="91411" bIns="45705"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2" y="6467168"/>
            <a:ext cx="4307735" cy="341621"/>
          </a:xfrm>
          <a:prstGeom prst="rect">
            <a:avLst/>
          </a:prstGeom>
        </p:spPr>
        <p:txBody>
          <a:bodyPr vert="horz" lIns="91411" tIns="45705" rIns="91411" bIns="45705" rtlCol="0" anchor="b"/>
          <a:lstStyle>
            <a:lvl1pPr algn="l">
              <a:defRPr sz="1200"/>
            </a:lvl1pPr>
          </a:lstStyle>
          <a:p>
            <a:endParaRPr lang="de-CH"/>
          </a:p>
        </p:txBody>
      </p:sp>
      <p:sp>
        <p:nvSpPr>
          <p:cNvPr id="7" name="Foliennummernplatzhalter 6"/>
          <p:cNvSpPr>
            <a:spLocks noGrp="1"/>
          </p:cNvSpPr>
          <p:nvPr>
            <p:ph type="sldNum" sz="quarter" idx="5"/>
          </p:nvPr>
        </p:nvSpPr>
        <p:spPr>
          <a:xfrm>
            <a:off x="5630892" y="6467168"/>
            <a:ext cx="4307735" cy="341621"/>
          </a:xfrm>
          <a:prstGeom prst="rect">
            <a:avLst/>
          </a:prstGeom>
        </p:spPr>
        <p:txBody>
          <a:bodyPr vert="horz" lIns="91411" tIns="45705" rIns="91411" bIns="45705" rtlCol="0" anchor="b"/>
          <a:lstStyle>
            <a:lvl1pPr algn="r">
              <a:defRPr sz="1200"/>
            </a:lvl1pPr>
          </a:lstStyle>
          <a:p>
            <a:fld id="{1EBA74C7-081A-4B64-AA60-6486AD321325}" type="slidenum">
              <a:rPr lang="de-CH" smtClean="0"/>
              <a:t>‹Nr.›</a:t>
            </a:fld>
            <a:endParaRPr lang="de-CH"/>
          </a:p>
        </p:txBody>
      </p:sp>
    </p:spTree>
    <p:extLst>
      <p:ext uri="{BB962C8B-B14F-4D97-AF65-F5344CB8AC3E}">
        <p14:creationId xmlns:p14="http://schemas.microsoft.com/office/powerpoint/2010/main" val="31827799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107216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16</a:t>
            </a:fld>
            <a:endParaRPr lang="de-DE"/>
          </a:p>
        </p:txBody>
      </p:sp>
    </p:spTree>
    <p:extLst>
      <p:ext uri="{BB962C8B-B14F-4D97-AF65-F5344CB8AC3E}">
        <p14:creationId xmlns:p14="http://schemas.microsoft.com/office/powerpoint/2010/main" val="4038683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olienbildplatzhalter 1">
            <a:extLst>
              <a:ext uri="{FF2B5EF4-FFF2-40B4-BE49-F238E27FC236}">
                <a16:creationId xmlns:a16="http://schemas.microsoft.com/office/drawing/2014/main" id="{A20F1346-64DF-D3B0-DB85-41E129328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izenplatzhalter 2">
            <a:extLst>
              <a:ext uri="{FF2B5EF4-FFF2-40B4-BE49-F238E27FC236}">
                <a16:creationId xmlns:a16="http://schemas.microsoft.com/office/drawing/2014/main" id="{83AF2742-94C9-5780-AB8F-17A7B654ED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altLang="de-DE"/>
              <a:t>Und auch die Wohnungsnot lindern</a:t>
            </a:r>
          </a:p>
        </p:txBody>
      </p:sp>
      <p:sp>
        <p:nvSpPr>
          <p:cNvPr id="23555" name="Foliennummernplatzhalter 3">
            <a:extLst>
              <a:ext uri="{FF2B5EF4-FFF2-40B4-BE49-F238E27FC236}">
                <a16:creationId xmlns:a16="http://schemas.microsoft.com/office/drawing/2014/main" id="{32F3C6EE-28D2-FED8-03E8-628D551048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A68014-21D9-FA4A-8097-A60A21985D92}" type="slidenum">
              <a:rPr lang="de-DE" altLang="de-DE" smtClean="0"/>
              <a:pPr fontAlgn="base">
                <a:spcBef>
                  <a:spcPct val="0"/>
                </a:spcBef>
                <a:spcAft>
                  <a:spcPct val="0"/>
                </a:spcAft>
              </a:pPr>
              <a:t>17</a:t>
            </a:fld>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olienbildplatzhalter 1">
            <a:extLst>
              <a:ext uri="{FF2B5EF4-FFF2-40B4-BE49-F238E27FC236}">
                <a16:creationId xmlns:a16="http://schemas.microsoft.com/office/drawing/2014/main" id="{002C9AB5-0772-C32E-A4B3-C940F9402A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izenplatzhalter 2">
            <a:extLst>
              <a:ext uri="{FF2B5EF4-FFF2-40B4-BE49-F238E27FC236}">
                <a16:creationId xmlns:a16="http://schemas.microsoft.com/office/drawing/2014/main" id="{5B5B926F-3933-B131-7A15-8C900AE7BE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altLang="de-DE"/>
              <a:t>Und auch die Wohnungsnot lindern</a:t>
            </a:r>
          </a:p>
        </p:txBody>
      </p:sp>
      <p:sp>
        <p:nvSpPr>
          <p:cNvPr id="25603" name="Foliennummernplatzhalter 3">
            <a:extLst>
              <a:ext uri="{FF2B5EF4-FFF2-40B4-BE49-F238E27FC236}">
                <a16:creationId xmlns:a16="http://schemas.microsoft.com/office/drawing/2014/main" id="{76D2B691-D5D2-B46B-8A04-B2D1E34A64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0951DF8-61E0-014F-A6F4-6BA428439052}" type="slidenum">
              <a:rPr lang="de-DE" altLang="de-DE" smtClean="0"/>
              <a:pPr fontAlgn="base">
                <a:spcBef>
                  <a:spcPct val="0"/>
                </a:spcBef>
                <a:spcAft>
                  <a:spcPct val="0"/>
                </a:spcAft>
              </a:pPr>
              <a:t>18</a:t>
            </a:fld>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Folienbildplatzhalter 1">
            <a:extLst>
              <a:ext uri="{FF2B5EF4-FFF2-40B4-BE49-F238E27FC236}">
                <a16:creationId xmlns:a16="http://schemas.microsoft.com/office/drawing/2014/main" id="{35597DA1-43DD-8869-91A1-ADBCB0BA6E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izenplatzhalter 2">
            <a:extLst>
              <a:ext uri="{FF2B5EF4-FFF2-40B4-BE49-F238E27FC236}">
                <a16:creationId xmlns:a16="http://schemas.microsoft.com/office/drawing/2014/main" id="{9942C449-FD37-EE90-F505-C1DEFF1781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27651" name="Foliennummernplatzhalter 3">
            <a:extLst>
              <a:ext uri="{FF2B5EF4-FFF2-40B4-BE49-F238E27FC236}">
                <a16:creationId xmlns:a16="http://schemas.microsoft.com/office/drawing/2014/main" id="{F7D4C2CF-132C-C5C7-E3C5-141EB7F307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5EA88F0-3E45-4141-B94A-B1B44C4FFFC0}" type="slidenum">
              <a:rPr lang="de-DE" altLang="de-DE" smtClean="0"/>
              <a:pPr fontAlgn="base">
                <a:spcBef>
                  <a:spcPct val="0"/>
                </a:spcBef>
                <a:spcAft>
                  <a:spcPct val="0"/>
                </a:spcAft>
              </a:pPr>
              <a:t>19</a:t>
            </a:fld>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a:extLst>
              <a:ext uri="{FF2B5EF4-FFF2-40B4-BE49-F238E27FC236}">
                <a16:creationId xmlns:a16="http://schemas.microsoft.com/office/drawing/2014/main" id="{F0681547-8AFA-8F81-FED3-8A7848F87B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izenplatzhalter 2">
            <a:extLst>
              <a:ext uri="{FF2B5EF4-FFF2-40B4-BE49-F238E27FC236}">
                <a16:creationId xmlns:a16="http://schemas.microsoft.com/office/drawing/2014/main" id="{9138538D-2944-11AB-09AB-6598AAFB45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29699" name="Foliennummernplatzhalter 3">
            <a:extLst>
              <a:ext uri="{FF2B5EF4-FFF2-40B4-BE49-F238E27FC236}">
                <a16:creationId xmlns:a16="http://schemas.microsoft.com/office/drawing/2014/main" id="{C37DFA0A-CDF7-E969-88F4-CD11138D64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C34663-FB19-FB4D-A751-E6BB5500F5F1}" type="slidenum">
              <a:rPr lang="de-DE" altLang="de-DE" smtClean="0"/>
              <a:pPr fontAlgn="base">
                <a:spcBef>
                  <a:spcPct val="0"/>
                </a:spcBef>
                <a:spcAft>
                  <a:spcPct val="0"/>
                </a:spcAft>
              </a:pPr>
              <a:t>20</a:t>
            </a:fld>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olienbildplatzhalter 1">
            <a:extLst>
              <a:ext uri="{FF2B5EF4-FFF2-40B4-BE49-F238E27FC236}">
                <a16:creationId xmlns:a16="http://schemas.microsoft.com/office/drawing/2014/main" id="{7245CF4E-F1F1-4D95-6A7E-099D0884EB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izenplatzhalter 2">
            <a:extLst>
              <a:ext uri="{FF2B5EF4-FFF2-40B4-BE49-F238E27FC236}">
                <a16:creationId xmlns:a16="http://schemas.microsoft.com/office/drawing/2014/main" id="{56EB9791-E896-591E-1F87-FCCFC676D8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altLang="de-DE"/>
              <a:t>Und auch die Wohnungsnot lindern</a:t>
            </a:r>
          </a:p>
        </p:txBody>
      </p:sp>
      <p:sp>
        <p:nvSpPr>
          <p:cNvPr id="33795" name="Foliennummernplatzhalter 3">
            <a:extLst>
              <a:ext uri="{FF2B5EF4-FFF2-40B4-BE49-F238E27FC236}">
                <a16:creationId xmlns:a16="http://schemas.microsoft.com/office/drawing/2014/main" id="{97474834-0B13-B516-7883-60556FD85D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664538-3F7C-FF48-B162-4B03C11F06CD}" type="slidenum">
              <a:rPr lang="de-DE" altLang="de-DE" smtClean="0"/>
              <a:pPr fontAlgn="base">
                <a:spcBef>
                  <a:spcPct val="0"/>
                </a:spcBef>
                <a:spcAft>
                  <a:spcPct val="0"/>
                </a:spcAft>
              </a:pPr>
              <a:t>21</a:t>
            </a:fld>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kann auch Spass machen! Und günstig sein!</a:t>
            </a:r>
          </a:p>
        </p:txBody>
      </p:sp>
      <p:sp>
        <p:nvSpPr>
          <p:cNvPr id="4" name="Foliennummernplatzhalter 3"/>
          <p:cNvSpPr>
            <a:spLocks noGrp="1"/>
          </p:cNvSpPr>
          <p:nvPr>
            <p:ph type="sldNum" sz="quarter" idx="5"/>
          </p:nvPr>
        </p:nvSpPr>
        <p:spPr/>
        <p:txBody>
          <a:bodyPr/>
          <a:lstStyle/>
          <a:p>
            <a:fld id="{99C90C72-6F9D-B847-B9B2-2C0FB3334BB6}" type="slidenum">
              <a:rPr lang="de-DE" smtClean="0"/>
              <a:t>22</a:t>
            </a:fld>
            <a:endParaRPr lang="de-DE"/>
          </a:p>
        </p:txBody>
      </p:sp>
    </p:spTree>
    <p:extLst>
      <p:ext uri="{BB962C8B-B14F-4D97-AF65-F5344CB8AC3E}">
        <p14:creationId xmlns:p14="http://schemas.microsoft.com/office/powerpoint/2010/main" val="3873093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kann auch Spass machen! Und günstig sein!</a:t>
            </a:r>
          </a:p>
        </p:txBody>
      </p:sp>
      <p:sp>
        <p:nvSpPr>
          <p:cNvPr id="4" name="Foliennummernplatzhalter 3"/>
          <p:cNvSpPr>
            <a:spLocks noGrp="1"/>
          </p:cNvSpPr>
          <p:nvPr>
            <p:ph type="sldNum" sz="quarter" idx="5"/>
          </p:nvPr>
        </p:nvSpPr>
        <p:spPr/>
        <p:txBody>
          <a:bodyPr/>
          <a:lstStyle/>
          <a:p>
            <a:fld id="{99C90C72-6F9D-B847-B9B2-2C0FB3334BB6}" type="slidenum">
              <a:rPr lang="de-DE" smtClean="0"/>
              <a:t>23</a:t>
            </a:fld>
            <a:endParaRPr lang="de-DE"/>
          </a:p>
        </p:txBody>
      </p:sp>
    </p:spTree>
    <p:extLst>
      <p:ext uri="{BB962C8B-B14F-4D97-AF65-F5344CB8AC3E}">
        <p14:creationId xmlns:p14="http://schemas.microsoft.com/office/powerpoint/2010/main" val="1749704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99C90C72-6F9D-B847-B9B2-2C0FB3334BB6}" type="slidenum">
              <a:rPr lang="de-DE" smtClean="0"/>
              <a:t>24</a:t>
            </a:fld>
            <a:endParaRPr lang="de-DE"/>
          </a:p>
        </p:txBody>
      </p:sp>
    </p:spTree>
    <p:extLst>
      <p:ext uri="{BB962C8B-B14F-4D97-AF65-F5344CB8AC3E}">
        <p14:creationId xmlns:p14="http://schemas.microsoft.com/office/powerpoint/2010/main" val="3970743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kann auch Spass machen! Und günstig sein!</a:t>
            </a:r>
          </a:p>
        </p:txBody>
      </p:sp>
      <p:sp>
        <p:nvSpPr>
          <p:cNvPr id="4" name="Foliennummernplatzhalter 3"/>
          <p:cNvSpPr>
            <a:spLocks noGrp="1"/>
          </p:cNvSpPr>
          <p:nvPr>
            <p:ph type="sldNum" sz="quarter" idx="5"/>
          </p:nvPr>
        </p:nvSpPr>
        <p:spPr/>
        <p:txBody>
          <a:bodyPr/>
          <a:lstStyle/>
          <a:p>
            <a:fld id="{99C90C72-6F9D-B847-B9B2-2C0FB3334BB6}" type="slidenum">
              <a:rPr lang="de-DE" smtClean="0"/>
              <a:t>25</a:t>
            </a:fld>
            <a:endParaRPr lang="de-DE"/>
          </a:p>
        </p:txBody>
      </p:sp>
    </p:spTree>
    <p:extLst>
      <p:ext uri="{BB962C8B-B14F-4D97-AF65-F5344CB8AC3E}">
        <p14:creationId xmlns:p14="http://schemas.microsoft.com/office/powerpoint/2010/main" val="175350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4126025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kann auch Spass machen! Und günstig sein!</a:t>
            </a:r>
          </a:p>
        </p:txBody>
      </p:sp>
      <p:sp>
        <p:nvSpPr>
          <p:cNvPr id="4" name="Foliennummernplatzhalter 3"/>
          <p:cNvSpPr>
            <a:spLocks noGrp="1"/>
          </p:cNvSpPr>
          <p:nvPr>
            <p:ph type="sldNum" sz="quarter" idx="5"/>
          </p:nvPr>
        </p:nvSpPr>
        <p:spPr/>
        <p:txBody>
          <a:bodyPr/>
          <a:lstStyle/>
          <a:p>
            <a:fld id="{99C90C72-6F9D-B847-B9B2-2C0FB3334BB6}" type="slidenum">
              <a:rPr lang="de-DE" smtClean="0"/>
              <a:t>27</a:t>
            </a:fld>
            <a:endParaRPr lang="de-DE"/>
          </a:p>
        </p:txBody>
      </p:sp>
    </p:spTree>
    <p:extLst>
      <p:ext uri="{BB962C8B-B14F-4D97-AF65-F5344CB8AC3E}">
        <p14:creationId xmlns:p14="http://schemas.microsoft.com/office/powerpoint/2010/main" val="36822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28</a:t>
            </a:fld>
            <a:endParaRPr lang="de-DE"/>
          </a:p>
        </p:txBody>
      </p:sp>
    </p:spTree>
    <p:extLst>
      <p:ext uri="{BB962C8B-B14F-4D97-AF65-F5344CB8AC3E}">
        <p14:creationId xmlns:p14="http://schemas.microsoft.com/office/powerpoint/2010/main" val="143500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29</a:t>
            </a:fld>
            <a:endParaRPr lang="de-DE"/>
          </a:p>
        </p:txBody>
      </p:sp>
    </p:spTree>
    <p:extLst>
      <p:ext uri="{BB962C8B-B14F-4D97-AF65-F5344CB8AC3E}">
        <p14:creationId xmlns:p14="http://schemas.microsoft.com/office/powerpoint/2010/main" val="2153628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30</a:t>
            </a:fld>
            <a:endParaRPr lang="de-DE"/>
          </a:p>
        </p:txBody>
      </p:sp>
    </p:spTree>
    <p:extLst>
      <p:ext uri="{BB962C8B-B14F-4D97-AF65-F5344CB8AC3E}">
        <p14:creationId xmlns:p14="http://schemas.microsoft.com/office/powerpoint/2010/main" val="1820899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31</a:t>
            </a:fld>
            <a:endParaRPr lang="de-DE"/>
          </a:p>
        </p:txBody>
      </p:sp>
    </p:spTree>
    <p:extLst>
      <p:ext uri="{BB962C8B-B14F-4D97-AF65-F5344CB8AC3E}">
        <p14:creationId xmlns:p14="http://schemas.microsoft.com/office/powerpoint/2010/main" val="2451915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32</a:t>
            </a:fld>
            <a:endParaRPr lang="de-DE"/>
          </a:p>
        </p:txBody>
      </p:sp>
    </p:spTree>
    <p:extLst>
      <p:ext uri="{BB962C8B-B14F-4D97-AF65-F5344CB8AC3E}">
        <p14:creationId xmlns:p14="http://schemas.microsoft.com/office/powerpoint/2010/main" val="208096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33</a:t>
            </a:fld>
            <a:endParaRPr lang="de-DE"/>
          </a:p>
        </p:txBody>
      </p:sp>
    </p:spTree>
    <p:extLst>
      <p:ext uri="{BB962C8B-B14F-4D97-AF65-F5344CB8AC3E}">
        <p14:creationId xmlns:p14="http://schemas.microsoft.com/office/powerpoint/2010/main" val="3425302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34</a:t>
            </a:fld>
            <a:endParaRPr lang="de-DE"/>
          </a:p>
        </p:txBody>
      </p:sp>
    </p:spTree>
    <p:extLst>
      <p:ext uri="{BB962C8B-B14F-4D97-AF65-F5344CB8AC3E}">
        <p14:creationId xmlns:p14="http://schemas.microsoft.com/office/powerpoint/2010/main" val="1395920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35</a:t>
            </a:fld>
            <a:endParaRPr lang="de-DE"/>
          </a:p>
        </p:txBody>
      </p:sp>
    </p:spTree>
    <p:extLst>
      <p:ext uri="{BB962C8B-B14F-4D97-AF65-F5344CB8AC3E}">
        <p14:creationId xmlns:p14="http://schemas.microsoft.com/office/powerpoint/2010/main" val="868498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36</a:t>
            </a:fld>
            <a:endParaRPr lang="de-DE"/>
          </a:p>
        </p:txBody>
      </p:sp>
    </p:spTree>
    <p:extLst>
      <p:ext uri="{BB962C8B-B14F-4D97-AF65-F5344CB8AC3E}">
        <p14:creationId xmlns:p14="http://schemas.microsoft.com/office/powerpoint/2010/main" val="1100176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3</a:t>
            </a:fld>
            <a:endParaRPr lang="de-DE"/>
          </a:p>
        </p:txBody>
      </p:sp>
    </p:spTree>
    <p:extLst>
      <p:ext uri="{BB962C8B-B14F-4D97-AF65-F5344CB8AC3E}">
        <p14:creationId xmlns:p14="http://schemas.microsoft.com/office/powerpoint/2010/main" val="543441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99C90C72-6F9D-B847-B9B2-2C0FB3334BB6}" type="slidenum">
              <a:rPr lang="de-DE" smtClean="0"/>
              <a:t>37</a:t>
            </a:fld>
            <a:endParaRPr lang="de-DE"/>
          </a:p>
        </p:txBody>
      </p:sp>
    </p:spTree>
    <p:extLst>
      <p:ext uri="{BB962C8B-B14F-4D97-AF65-F5344CB8AC3E}">
        <p14:creationId xmlns:p14="http://schemas.microsoft.com/office/powerpoint/2010/main" val="879585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99C90C72-6F9D-B847-B9B2-2C0FB3334BB6}" type="slidenum">
              <a:rPr lang="de-DE" smtClean="0"/>
              <a:t>38</a:t>
            </a:fld>
            <a:endParaRPr lang="de-DE"/>
          </a:p>
        </p:txBody>
      </p:sp>
    </p:spTree>
    <p:extLst>
      <p:ext uri="{BB962C8B-B14F-4D97-AF65-F5344CB8AC3E}">
        <p14:creationId xmlns:p14="http://schemas.microsoft.com/office/powerpoint/2010/main" val="3287779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39</a:t>
            </a:fld>
            <a:endParaRPr lang="de-DE"/>
          </a:p>
        </p:txBody>
      </p:sp>
    </p:spTree>
    <p:extLst>
      <p:ext uri="{BB962C8B-B14F-4D97-AF65-F5344CB8AC3E}">
        <p14:creationId xmlns:p14="http://schemas.microsoft.com/office/powerpoint/2010/main" val="1623510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41</a:t>
            </a:fld>
            <a:endParaRPr lang="de-DE"/>
          </a:p>
        </p:txBody>
      </p:sp>
    </p:spTree>
    <p:extLst>
      <p:ext uri="{BB962C8B-B14F-4D97-AF65-F5344CB8AC3E}">
        <p14:creationId xmlns:p14="http://schemas.microsoft.com/office/powerpoint/2010/main" val="3691969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42</a:t>
            </a:fld>
            <a:endParaRPr lang="de-DE"/>
          </a:p>
        </p:txBody>
      </p:sp>
    </p:spTree>
    <p:extLst>
      <p:ext uri="{BB962C8B-B14F-4D97-AF65-F5344CB8AC3E}">
        <p14:creationId xmlns:p14="http://schemas.microsoft.com/office/powerpoint/2010/main" val="3231942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43</a:t>
            </a:fld>
            <a:endParaRPr lang="de-DE"/>
          </a:p>
        </p:txBody>
      </p:sp>
    </p:spTree>
    <p:extLst>
      <p:ext uri="{BB962C8B-B14F-4D97-AF65-F5344CB8AC3E}">
        <p14:creationId xmlns:p14="http://schemas.microsoft.com/office/powerpoint/2010/main" val="4216487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44</a:t>
            </a:fld>
            <a:endParaRPr lang="de-DE"/>
          </a:p>
        </p:txBody>
      </p:sp>
    </p:spTree>
    <p:extLst>
      <p:ext uri="{BB962C8B-B14F-4D97-AF65-F5344CB8AC3E}">
        <p14:creationId xmlns:p14="http://schemas.microsoft.com/office/powerpoint/2010/main" val="3154726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45</a:t>
            </a:fld>
            <a:endParaRPr lang="de-DE"/>
          </a:p>
        </p:txBody>
      </p:sp>
    </p:spTree>
    <p:extLst>
      <p:ext uri="{BB962C8B-B14F-4D97-AF65-F5344CB8AC3E}">
        <p14:creationId xmlns:p14="http://schemas.microsoft.com/office/powerpoint/2010/main" val="2103515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46</a:t>
            </a:fld>
            <a:endParaRPr lang="de-DE"/>
          </a:p>
        </p:txBody>
      </p:sp>
    </p:spTree>
    <p:extLst>
      <p:ext uri="{BB962C8B-B14F-4D97-AF65-F5344CB8AC3E}">
        <p14:creationId xmlns:p14="http://schemas.microsoft.com/office/powerpoint/2010/main" val="13321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47</a:t>
            </a:fld>
            <a:endParaRPr lang="de-DE"/>
          </a:p>
        </p:txBody>
      </p:sp>
    </p:spTree>
    <p:extLst>
      <p:ext uri="{BB962C8B-B14F-4D97-AF65-F5344CB8AC3E}">
        <p14:creationId xmlns:p14="http://schemas.microsoft.com/office/powerpoint/2010/main" val="3291350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4</a:t>
            </a:fld>
            <a:endParaRPr lang="de-DE"/>
          </a:p>
        </p:txBody>
      </p:sp>
    </p:spTree>
    <p:extLst>
      <p:ext uri="{BB962C8B-B14F-4D97-AF65-F5344CB8AC3E}">
        <p14:creationId xmlns:p14="http://schemas.microsoft.com/office/powerpoint/2010/main" val="2398805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48</a:t>
            </a:fld>
            <a:endParaRPr lang="de-DE"/>
          </a:p>
        </p:txBody>
      </p:sp>
    </p:spTree>
    <p:extLst>
      <p:ext uri="{BB962C8B-B14F-4D97-AF65-F5344CB8AC3E}">
        <p14:creationId xmlns:p14="http://schemas.microsoft.com/office/powerpoint/2010/main" val="1911078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49</a:t>
            </a:fld>
            <a:endParaRPr lang="de-DE"/>
          </a:p>
        </p:txBody>
      </p:sp>
    </p:spTree>
    <p:extLst>
      <p:ext uri="{BB962C8B-B14F-4D97-AF65-F5344CB8AC3E}">
        <p14:creationId xmlns:p14="http://schemas.microsoft.com/office/powerpoint/2010/main" val="2103515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50</a:t>
            </a:fld>
            <a:endParaRPr lang="de-DE"/>
          </a:p>
        </p:txBody>
      </p:sp>
    </p:spTree>
    <p:extLst>
      <p:ext uri="{BB962C8B-B14F-4D97-AF65-F5344CB8AC3E}">
        <p14:creationId xmlns:p14="http://schemas.microsoft.com/office/powerpoint/2010/main" val="2830600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kann auch Spass machen! Und günstig sein!</a:t>
            </a:r>
          </a:p>
        </p:txBody>
      </p:sp>
      <p:sp>
        <p:nvSpPr>
          <p:cNvPr id="4" name="Foliennummernplatzhalter 3"/>
          <p:cNvSpPr>
            <a:spLocks noGrp="1"/>
          </p:cNvSpPr>
          <p:nvPr>
            <p:ph type="sldNum" sz="quarter" idx="5"/>
          </p:nvPr>
        </p:nvSpPr>
        <p:spPr/>
        <p:txBody>
          <a:bodyPr/>
          <a:lstStyle/>
          <a:p>
            <a:fld id="{99C90C72-6F9D-B847-B9B2-2C0FB3334BB6}" type="slidenum">
              <a:rPr lang="de-DE" smtClean="0"/>
              <a:t>55</a:t>
            </a:fld>
            <a:endParaRPr lang="de-DE"/>
          </a:p>
        </p:txBody>
      </p:sp>
    </p:spTree>
    <p:extLst>
      <p:ext uri="{BB962C8B-B14F-4D97-AF65-F5344CB8AC3E}">
        <p14:creationId xmlns:p14="http://schemas.microsoft.com/office/powerpoint/2010/main" val="2656450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Tree>
    <p:extLst>
      <p:ext uri="{BB962C8B-B14F-4D97-AF65-F5344CB8AC3E}">
        <p14:creationId xmlns:p14="http://schemas.microsoft.com/office/powerpoint/2010/main" val="235577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7</a:t>
            </a:fld>
            <a:endParaRPr lang="de-DE"/>
          </a:p>
        </p:txBody>
      </p:sp>
    </p:spTree>
    <p:extLst>
      <p:ext uri="{BB962C8B-B14F-4D97-AF65-F5344CB8AC3E}">
        <p14:creationId xmlns:p14="http://schemas.microsoft.com/office/powerpoint/2010/main" val="3466819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375F10C-DFB3-A048-8A63-598F0DF09FFB}" type="slidenum">
              <a:rPr lang="de-DE" smtClean="0"/>
              <a:t>9</a:t>
            </a:fld>
            <a:endParaRPr lang="de-DE"/>
          </a:p>
        </p:txBody>
      </p:sp>
    </p:spTree>
    <p:extLst>
      <p:ext uri="{BB962C8B-B14F-4D97-AF65-F5344CB8AC3E}">
        <p14:creationId xmlns:p14="http://schemas.microsoft.com/office/powerpoint/2010/main" val="1955982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900" kern="1200" dirty="0">
                <a:solidFill>
                  <a:schemeClr val="tx1"/>
                </a:solidFill>
                <a:effectLst/>
                <a:latin typeface="+mn-lt"/>
                <a:ea typeface="+mn-ea"/>
                <a:cs typeface="+mn-cs"/>
              </a:rPr>
              <a:t>Im Pariser Abkommen von 2015 hat sich die Schweiz dazu verpflichtet, alles zu tun damit Temperatur des Weltklima nicht über die 1.5 Grad im Vergleich zu der Vorindustriellen Zeitalter steigt. Der dafür nötige Absenkpfad wird immer steiler und damit schwieriger zu bewältigen , je länger wir so weitermachen wie bisher.</a:t>
            </a:r>
            <a:endParaRPr lang="de-DE" dirty="0"/>
          </a:p>
        </p:txBody>
      </p:sp>
      <p:sp>
        <p:nvSpPr>
          <p:cNvPr id="4" name="Foliennummernplatzhalter 3"/>
          <p:cNvSpPr>
            <a:spLocks noGrp="1"/>
          </p:cNvSpPr>
          <p:nvPr>
            <p:ph type="sldNum" sz="quarter" idx="5"/>
          </p:nvPr>
        </p:nvSpPr>
        <p:spPr/>
        <p:txBody>
          <a:bodyPr/>
          <a:lstStyle/>
          <a:p>
            <a:fld id="{2ACFB053-B250-6045-9120-78F750442C18}" type="slidenum">
              <a:rPr lang="de-DE" smtClean="0"/>
              <a:t>11</a:t>
            </a:fld>
            <a:endParaRPr lang="de-DE"/>
          </a:p>
        </p:txBody>
      </p:sp>
    </p:spTree>
    <p:extLst>
      <p:ext uri="{BB962C8B-B14F-4D97-AF65-F5344CB8AC3E}">
        <p14:creationId xmlns:p14="http://schemas.microsoft.com/office/powerpoint/2010/main" val="676459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5"/>
          </p:nvPr>
        </p:nvSpPr>
        <p:spPr/>
        <p:txBody>
          <a:bodyPr/>
          <a:lstStyle/>
          <a:p>
            <a:fld id="{99C90C72-6F9D-B847-B9B2-2C0FB3334BB6}" type="slidenum">
              <a:rPr lang="de-DE" smtClean="0"/>
              <a:t>14</a:t>
            </a:fld>
            <a:endParaRPr lang="de-DE"/>
          </a:p>
        </p:txBody>
      </p:sp>
    </p:spTree>
    <p:extLst>
      <p:ext uri="{BB962C8B-B14F-4D97-AF65-F5344CB8AC3E}">
        <p14:creationId xmlns:p14="http://schemas.microsoft.com/office/powerpoint/2010/main" val="811423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1" dirty="0"/>
          </a:p>
        </p:txBody>
      </p:sp>
      <p:sp>
        <p:nvSpPr>
          <p:cNvPr id="4" name="Foliennummernplatzhalter 3"/>
          <p:cNvSpPr>
            <a:spLocks noGrp="1"/>
          </p:cNvSpPr>
          <p:nvPr>
            <p:ph type="sldNum" sz="quarter" idx="5"/>
          </p:nvPr>
        </p:nvSpPr>
        <p:spPr/>
        <p:txBody>
          <a:bodyPr/>
          <a:lstStyle/>
          <a:p>
            <a:fld id="{99C90C72-6F9D-B847-B9B2-2C0FB3334BB6}" type="slidenum">
              <a:rPr lang="de-DE" smtClean="0"/>
              <a:t>15</a:t>
            </a:fld>
            <a:endParaRPr lang="de-DE"/>
          </a:p>
        </p:txBody>
      </p:sp>
    </p:spTree>
    <p:extLst>
      <p:ext uri="{BB962C8B-B14F-4D97-AF65-F5344CB8AC3E}">
        <p14:creationId xmlns:p14="http://schemas.microsoft.com/office/powerpoint/2010/main" val="49552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el Bild">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1079292" y="1393371"/>
            <a:ext cx="7650708" cy="1306628"/>
          </a:xfrm>
          <a:prstGeom prst="rect">
            <a:avLst/>
          </a:prstGeom>
        </p:spPr>
        <p:txBody>
          <a:bodyPr vert="horz" lIns="0" tIns="0" rIns="0" bIns="0" rtlCol="0" anchor="b" anchorCtr="0">
            <a:noAutofit/>
          </a:bodyPr>
          <a:lstStyle>
            <a:lvl1pPr>
              <a:lnSpc>
                <a:spcPts val="2800"/>
              </a:lnSpc>
              <a:defRPr sz="2800" baseline="0"/>
            </a:lvl1pPr>
          </a:lstStyle>
          <a:p>
            <a:r>
              <a:rPr lang="de-DE" dirty="0"/>
              <a:t>Titel: Calibri Regular, 28 </a:t>
            </a:r>
            <a:r>
              <a:rPr lang="de-DE" dirty="0" err="1"/>
              <a:t>pt</a:t>
            </a:r>
            <a:r>
              <a:rPr lang="de-DE" dirty="0"/>
              <a:t>, Zeilenabstand 28 </a:t>
            </a:r>
            <a:r>
              <a:rPr lang="de-DE" dirty="0" err="1"/>
              <a:t>pt</a:t>
            </a:r>
            <a:endParaRPr lang="en-US" dirty="0"/>
          </a:p>
        </p:txBody>
      </p:sp>
      <p:sp>
        <p:nvSpPr>
          <p:cNvPr id="9" name="Bildplatzhalter 7"/>
          <p:cNvSpPr>
            <a:spLocks noGrp="1"/>
          </p:cNvSpPr>
          <p:nvPr>
            <p:ph type="pic" sz="quarter" idx="10"/>
          </p:nvPr>
        </p:nvSpPr>
        <p:spPr>
          <a:xfrm>
            <a:off x="414000" y="3060000"/>
            <a:ext cx="8316000" cy="3384000"/>
          </a:xfrm>
          <a:prstGeom prst="rect">
            <a:avLst/>
          </a:prstGeom>
        </p:spPr>
        <p:txBody>
          <a:bodyPr/>
          <a:lstStyle/>
          <a:p>
            <a:endParaRPr lang="de-CH"/>
          </a:p>
        </p:txBody>
      </p:sp>
    </p:spTree>
    <p:extLst>
      <p:ext uri="{BB962C8B-B14F-4D97-AF65-F5344CB8AC3E}">
        <p14:creationId xmlns:p14="http://schemas.microsoft.com/office/powerpoint/2010/main" val="3349993160"/>
      </p:ext>
    </p:extLst>
  </p:cSld>
  <p:clrMapOvr>
    <a:masterClrMapping/>
  </p:clrMapOvr>
  <p:transition spd="slow">
    <p:cover/>
  </p:transition>
  <p:extLst>
    <p:ext uri="{DCECCB84-F9BA-43D5-87BE-67443E8EF086}">
      <p15:sldGuideLst xmlns:p15="http://schemas.microsoft.com/office/powerpoint/2012/main">
        <p15:guide id="1" orient="horz" pos="1684"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C483088F-87A5-90EF-8172-4C095F1769BE}"/>
              </a:ext>
            </a:extLst>
          </p:cNvPr>
          <p:cNvSpPr>
            <a:spLocks noGrp="1"/>
          </p:cNvSpPr>
          <p:nvPr>
            <p:ph type="ftr" sz="quarter" idx="11"/>
          </p:nvPr>
        </p:nvSpPr>
        <p:spPr>
          <a:xfrm>
            <a:off x="163830" y="6356351"/>
            <a:ext cx="5379720" cy="365125"/>
          </a:xfrm>
        </p:spPr>
        <p:txBody>
          <a:bodyPr/>
          <a:lstStyle/>
          <a:p>
            <a:r>
              <a:rPr lang="de-CH">
                <a:solidFill>
                  <a:schemeClr val="tx1"/>
                </a:solidFill>
                <a:ea typeface="Helvetica Neue" panose="02000503000000020004" pitchFamily="2" charset="0"/>
                <a:cs typeface="Helvetica Neue" panose="02000503000000020004" pitchFamily="2" charset="0"/>
              </a:rPr>
              <a:t>© baubüro in situ ag || Andreas Haug, dipl. Architekt ETH SIA</a:t>
            </a:r>
            <a:endParaRPr lang="de-CH" dirty="0">
              <a:solidFill>
                <a:schemeClr val="tx1"/>
              </a:solidFill>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2842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6031D485-224A-476C-71FC-EB51BEB0B1F0}"/>
              </a:ext>
            </a:extLst>
          </p:cNvPr>
          <p:cNvSpPr>
            <a:spLocks noGrp="1"/>
          </p:cNvSpPr>
          <p:nvPr>
            <p:ph type="ftr" sz="quarter" idx="11"/>
          </p:nvPr>
        </p:nvSpPr>
        <p:spPr>
          <a:xfrm>
            <a:off x="163830" y="6356351"/>
            <a:ext cx="5379720" cy="365125"/>
          </a:xfrm>
        </p:spPr>
        <p:txBody>
          <a:bodyPr/>
          <a:lstStyle/>
          <a:p>
            <a:r>
              <a:rPr lang="de-CH">
                <a:solidFill>
                  <a:schemeClr val="tx1"/>
                </a:solidFill>
                <a:ea typeface="Helvetica Neue" panose="02000503000000020004" pitchFamily="2" charset="0"/>
                <a:cs typeface="Helvetica Neue" panose="02000503000000020004" pitchFamily="2" charset="0"/>
              </a:rPr>
              <a:t>© baubüro in situ ag || Andreas Haug, dipl. Architekt ETH SIA</a:t>
            </a:r>
            <a:endParaRPr lang="de-CH" dirty="0">
              <a:solidFill>
                <a:schemeClr val="tx1"/>
              </a:solidFill>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97923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nhalt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00000" y="1332000"/>
            <a:ext cx="7596000" cy="878400"/>
          </a:xfrm>
          <a:prstGeom prst="rect">
            <a:avLst/>
          </a:prstGeom>
        </p:spPr>
        <p:txBody>
          <a:bodyPr lIns="0" tIns="0" rIns="0" bIns="0"/>
          <a:lstStyle>
            <a:lvl1pPr>
              <a:lnSpc>
                <a:spcPts val="2800"/>
              </a:lnSpc>
              <a:defRPr sz="2800"/>
            </a:lvl1pPr>
          </a:lstStyle>
          <a:p>
            <a:r>
              <a:rPr lang="de-DE" dirty="0"/>
              <a:t>Titel: Calibri Regular, 28 </a:t>
            </a:r>
            <a:r>
              <a:rPr lang="de-DE" dirty="0" err="1"/>
              <a:t>pt</a:t>
            </a:r>
            <a:r>
              <a:rPr lang="de-DE" dirty="0"/>
              <a:t>, Zeilenabstand 28 </a:t>
            </a:r>
            <a:r>
              <a:rPr lang="de-DE" dirty="0" err="1"/>
              <a:t>pt</a:t>
            </a:r>
            <a:endParaRPr lang="de-CH" dirty="0"/>
          </a:p>
        </p:txBody>
      </p:sp>
      <p:sp>
        <p:nvSpPr>
          <p:cNvPr id="3" name="Textplatzhalter 3"/>
          <p:cNvSpPr>
            <a:spLocks noGrp="1"/>
          </p:cNvSpPr>
          <p:nvPr>
            <p:ph type="body" sz="quarter" idx="10" hasCustomPrompt="1"/>
          </p:nvPr>
        </p:nvSpPr>
        <p:spPr>
          <a:xfrm>
            <a:off x="900000" y="2232000"/>
            <a:ext cx="7596000" cy="4140000"/>
          </a:xfrm>
          <a:prstGeom prst="rect">
            <a:avLst/>
          </a:prstGeom>
        </p:spPr>
        <p:txBody>
          <a:bodyPr lIns="0" tIns="0" rIns="0" bIns="0"/>
          <a:lstStyle>
            <a:lvl1pPr marL="0" marR="0" indent="0" algn="l" defTabSz="914400" rtl="0" eaLnBrk="1" fontAlgn="auto" latinLnBrk="0" hangingPunct="1">
              <a:lnSpc>
                <a:spcPts val="2200"/>
              </a:lnSpc>
              <a:spcBef>
                <a:spcPts val="1100"/>
              </a:spcBef>
              <a:spcAft>
                <a:spcPts val="0"/>
              </a:spcAft>
              <a:buClrTx/>
              <a:buSzTx/>
              <a:buFontTx/>
              <a:buNone/>
              <a:tabLst>
                <a:tab pos="432000" algn="l"/>
                <a:tab pos="648000" algn="l"/>
              </a:tabLst>
              <a:defRPr sz="2000" baseline="0">
                <a:solidFill>
                  <a:schemeClr val="tx1"/>
                </a:solidFill>
                <a:latin typeface="+mn-lt"/>
                <a:cs typeface="Calibri" panose="020F0502020204030204" pitchFamily="34" charset="0"/>
              </a:defRPr>
            </a:lvl1pPr>
            <a:lvl2pPr marL="324000" indent="0">
              <a:lnSpc>
                <a:spcPts val="2200"/>
              </a:lnSpc>
              <a:spcBef>
                <a:spcPts val="0"/>
              </a:spcBef>
              <a:buFontTx/>
              <a:buNone/>
              <a:defRPr sz="2000" baseline="0">
                <a:latin typeface="+mn-lt"/>
              </a:defRPr>
            </a:lvl2pPr>
          </a:lstStyle>
          <a:p>
            <a:pPr lvl="0"/>
            <a:r>
              <a:rPr lang="de-DE" dirty="0"/>
              <a:t>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0" marR="0" lvl="0" indent="0" algn="l" defTabSz="914400" rtl="0" eaLnBrk="1" fontAlgn="auto" latinLnBrk="0" hangingPunct="1">
              <a:lnSpc>
                <a:spcPts val="2200"/>
              </a:lnSpc>
              <a:spcBef>
                <a:spcPts val="1100"/>
              </a:spcBef>
              <a:spcAft>
                <a:spcPts val="0"/>
              </a:spcAft>
              <a:buClrTx/>
              <a:buSzTx/>
              <a:buFontTx/>
              <a:buNone/>
              <a:tabLst>
                <a:tab pos="432000" algn="l"/>
                <a:tab pos="648000" algn="l"/>
              </a:tabLst>
              <a:defRPr/>
            </a:pPr>
            <a:r>
              <a:rPr lang="de-DE" dirty="0"/>
              <a:t>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0" marR="0" lvl="0" indent="0" algn="l" defTabSz="914400" rtl="0" eaLnBrk="1" fontAlgn="auto" latinLnBrk="0" hangingPunct="1">
              <a:lnSpc>
                <a:spcPts val="2200"/>
              </a:lnSpc>
              <a:spcBef>
                <a:spcPts val="1100"/>
              </a:spcBef>
              <a:spcAft>
                <a:spcPts val="0"/>
              </a:spcAft>
              <a:buClrTx/>
              <a:buSzTx/>
              <a:buFontTx/>
              <a:buNone/>
              <a:tabLst>
                <a:tab pos="432000" algn="l"/>
                <a:tab pos="648000" algn="l"/>
              </a:tabLst>
              <a:defRPr/>
            </a:pPr>
            <a:r>
              <a:rPr lang="de-DE" dirty="0"/>
              <a:t>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endParaRPr lang="de-DE" dirty="0"/>
          </a:p>
        </p:txBody>
      </p:sp>
    </p:spTree>
    <p:extLst>
      <p:ext uri="{BB962C8B-B14F-4D97-AF65-F5344CB8AC3E}">
        <p14:creationId xmlns:p14="http://schemas.microsoft.com/office/powerpoint/2010/main" val="4197643011"/>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nhalt Text Folgeseite">
    <p:spTree>
      <p:nvGrpSpPr>
        <p:cNvPr id="1" name=""/>
        <p:cNvGrpSpPr/>
        <p:nvPr/>
      </p:nvGrpSpPr>
      <p:grpSpPr>
        <a:xfrm>
          <a:off x="0" y="0"/>
          <a:ext cx="0" cy="0"/>
          <a:chOff x="0" y="0"/>
          <a:chExt cx="0" cy="0"/>
        </a:xfrm>
      </p:grpSpPr>
      <p:sp>
        <p:nvSpPr>
          <p:cNvPr id="3" name="Textplatzhalter 3"/>
          <p:cNvSpPr>
            <a:spLocks noGrp="1"/>
          </p:cNvSpPr>
          <p:nvPr>
            <p:ph type="body" sz="quarter" idx="10" hasCustomPrompt="1"/>
          </p:nvPr>
        </p:nvSpPr>
        <p:spPr>
          <a:xfrm>
            <a:off x="900000" y="1332000"/>
            <a:ext cx="7596000" cy="5040000"/>
          </a:xfrm>
          <a:prstGeom prst="rect">
            <a:avLst/>
          </a:prstGeom>
        </p:spPr>
        <p:txBody>
          <a:bodyPr lIns="0" tIns="0" rIns="0" bIns="0"/>
          <a:lstStyle>
            <a:lvl1pPr marL="0" marR="0" indent="0" algn="l" defTabSz="914400" rtl="0" eaLnBrk="1" fontAlgn="auto" latinLnBrk="0" hangingPunct="1">
              <a:lnSpc>
                <a:spcPts val="2200"/>
              </a:lnSpc>
              <a:spcBef>
                <a:spcPts val="1100"/>
              </a:spcBef>
              <a:spcAft>
                <a:spcPts val="0"/>
              </a:spcAft>
              <a:buClrTx/>
              <a:buSzTx/>
              <a:buFontTx/>
              <a:buNone/>
              <a:tabLst>
                <a:tab pos="432000" algn="l"/>
                <a:tab pos="648000" algn="l"/>
              </a:tabLst>
              <a:defRPr sz="2000" baseline="0">
                <a:solidFill>
                  <a:schemeClr val="tx1"/>
                </a:solidFill>
                <a:latin typeface="+mn-lt"/>
                <a:cs typeface="Calibri" panose="020F0502020204030204" pitchFamily="34" charset="0"/>
              </a:defRPr>
            </a:lvl1pPr>
            <a:lvl2pPr marL="324000" indent="0">
              <a:lnSpc>
                <a:spcPts val="2200"/>
              </a:lnSpc>
              <a:spcBef>
                <a:spcPts val="0"/>
              </a:spcBef>
              <a:buFontTx/>
              <a:buNone/>
              <a:defRPr sz="2000" baseline="0">
                <a:latin typeface="+mn-lt"/>
              </a:defRPr>
            </a:lvl2pPr>
          </a:lstStyle>
          <a:p>
            <a:pPr lvl="0"/>
            <a:r>
              <a:rPr lang="de-DE" dirty="0"/>
              <a:t>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0" marR="0" lvl="0" indent="0" algn="l" defTabSz="914400" rtl="0" eaLnBrk="1" fontAlgn="auto" latinLnBrk="0" hangingPunct="1">
              <a:lnSpc>
                <a:spcPts val="2200"/>
              </a:lnSpc>
              <a:spcBef>
                <a:spcPts val="1100"/>
              </a:spcBef>
              <a:spcAft>
                <a:spcPts val="0"/>
              </a:spcAft>
              <a:buClrTx/>
              <a:buSzTx/>
              <a:buFontTx/>
              <a:buNone/>
              <a:tabLst>
                <a:tab pos="432000" algn="l"/>
                <a:tab pos="648000" algn="l"/>
              </a:tabLst>
              <a:defRPr/>
            </a:pPr>
            <a:r>
              <a:rPr lang="de-DE" dirty="0"/>
              <a:t>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0" marR="0" lvl="0" indent="0" algn="l" defTabSz="914400" rtl="0" eaLnBrk="1" fontAlgn="auto" latinLnBrk="0" hangingPunct="1">
              <a:lnSpc>
                <a:spcPts val="2200"/>
              </a:lnSpc>
              <a:spcBef>
                <a:spcPts val="1100"/>
              </a:spcBef>
              <a:spcAft>
                <a:spcPts val="0"/>
              </a:spcAft>
              <a:buClrTx/>
              <a:buSzTx/>
              <a:buFontTx/>
              <a:buNone/>
              <a:tabLst>
                <a:tab pos="432000" algn="l"/>
                <a:tab pos="648000" algn="l"/>
              </a:tabLst>
              <a:defRPr/>
            </a:pPr>
            <a:r>
              <a:rPr lang="de-DE" dirty="0"/>
              <a:t>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endParaRPr lang="de-DE" dirty="0"/>
          </a:p>
        </p:txBody>
      </p:sp>
    </p:spTree>
    <p:extLst>
      <p:ext uri="{BB962C8B-B14F-4D97-AF65-F5344CB8AC3E}">
        <p14:creationId xmlns:p14="http://schemas.microsoft.com/office/powerpoint/2010/main" val="1771397209"/>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nhalt Aufzaehlung">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900000" y="2232000"/>
            <a:ext cx="7596000" cy="4140000"/>
          </a:xfrm>
          <a:prstGeom prst="rect">
            <a:avLst/>
          </a:prstGeom>
        </p:spPr>
        <p:txBody>
          <a:bodyPr lIns="0" tIns="0" rIns="0" bIns="0"/>
          <a:lstStyle>
            <a:lvl1pPr marL="324000" indent="-324000">
              <a:lnSpc>
                <a:spcPts val="2200"/>
              </a:lnSpc>
              <a:spcBef>
                <a:spcPts val="1100"/>
              </a:spcBef>
              <a:buFont typeface="Symbol" panose="05050102010706020507" pitchFamily="18" charset="2"/>
              <a:buChar char="-"/>
              <a:tabLst>
                <a:tab pos="432000" algn="l"/>
                <a:tab pos="648000" algn="l"/>
              </a:tabLst>
              <a:defRPr sz="2000" baseline="0">
                <a:solidFill>
                  <a:schemeClr val="tx1"/>
                </a:solidFill>
                <a:latin typeface="Calibri" panose="020F0502020204030204" pitchFamily="34" charset="0"/>
                <a:cs typeface="Calibri" panose="020F0502020204030204" pitchFamily="34" charset="0"/>
              </a:defRPr>
            </a:lvl1pPr>
            <a:lvl2pPr marL="666900" marR="0" indent="-342900" algn="l" defTabSz="914400" rtl="0" eaLnBrk="1" fontAlgn="auto" latinLnBrk="0" hangingPunct="1">
              <a:lnSpc>
                <a:spcPts val="2200"/>
              </a:lnSpc>
              <a:spcBef>
                <a:spcPts val="0"/>
              </a:spcBef>
              <a:spcAft>
                <a:spcPts val="0"/>
              </a:spcAft>
              <a:buClrTx/>
              <a:buSzTx/>
              <a:buFont typeface="Symbol" panose="05050102010706020507" pitchFamily="18" charset="2"/>
              <a:buChar char="-"/>
              <a:tabLst/>
              <a:defRPr sz="2000" baseline="0"/>
            </a:lvl2pPr>
            <a:lvl3pPr marL="324000" indent="0">
              <a:lnSpc>
                <a:spcPts val="2200"/>
              </a:lnSpc>
              <a:spcBef>
                <a:spcPts val="0"/>
              </a:spcBef>
              <a:buFont typeface="Symbol" panose="05050102010706020507" pitchFamily="18" charset="2"/>
              <a:buNone/>
              <a:defRPr/>
            </a:lvl3pPr>
          </a:lstStyle>
          <a:p>
            <a:pPr lvl="0"/>
            <a:r>
              <a:rPr lang="de-DE" dirty="0"/>
              <a:t>Aufzählung erste Ebene: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lvl="1"/>
            <a:r>
              <a:rPr lang="de-DE" dirty="0"/>
              <a:t>Aufzählung zweite Ebene: Calibri Regular, 20 </a:t>
            </a:r>
            <a:r>
              <a:rPr lang="de-DE" dirty="0" err="1"/>
              <a:t>pt</a:t>
            </a:r>
            <a:r>
              <a:rPr lang="de-DE" dirty="0"/>
              <a:t>, Zeilenabstand 22 </a:t>
            </a:r>
            <a:r>
              <a:rPr lang="de-DE" dirty="0" err="1"/>
              <a:t>pt</a:t>
            </a:r>
            <a:endParaRPr lang="de-DE" dirty="0"/>
          </a:p>
        </p:txBody>
      </p:sp>
      <p:sp>
        <p:nvSpPr>
          <p:cNvPr id="6" name="Title Placeholder 1"/>
          <p:cNvSpPr>
            <a:spLocks noGrp="1"/>
          </p:cNvSpPr>
          <p:nvPr>
            <p:ph type="title" hasCustomPrompt="1"/>
          </p:nvPr>
        </p:nvSpPr>
        <p:spPr>
          <a:xfrm>
            <a:off x="900000" y="1332000"/>
            <a:ext cx="7596000" cy="878342"/>
          </a:xfrm>
          <a:prstGeom prst="rect">
            <a:avLst/>
          </a:prstGeom>
        </p:spPr>
        <p:txBody>
          <a:bodyPr vert="horz" lIns="0" tIns="0" rIns="0" bIns="0" rtlCol="0" anchor="t" anchorCtr="0">
            <a:noAutofit/>
          </a:bodyPr>
          <a:lstStyle>
            <a:lvl1pPr>
              <a:lnSpc>
                <a:spcPts val="2800"/>
              </a:lnSpc>
              <a:defRPr sz="2800"/>
            </a:lvl1pPr>
          </a:lstStyle>
          <a:p>
            <a:r>
              <a:rPr lang="de-DE" dirty="0"/>
              <a:t>Titel: Calibri Regular, 28 </a:t>
            </a:r>
            <a:r>
              <a:rPr lang="de-DE" dirty="0" err="1"/>
              <a:t>pt</a:t>
            </a:r>
            <a:r>
              <a:rPr lang="de-DE" dirty="0"/>
              <a:t>, Zeilenabstand 28 </a:t>
            </a:r>
            <a:r>
              <a:rPr lang="de-DE" dirty="0" err="1"/>
              <a:t>pt</a:t>
            </a:r>
            <a:endParaRPr lang="en-US" dirty="0"/>
          </a:p>
        </p:txBody>
      </p:sp>
    </p:spTree>
    <p:extLst>
      <p:ext uri="{BB962C8B-B14F-4D97-AF65-F5344CB8AC3E}">
        <p14:creationId xmlns:p14="http://schemas.microsoft.com/office/powerpoint/2010/main" val="3994586061"/>
      </p:ext>
    </p:extLst>
  </p:cSld>
  <p:clrMapOvr>
    <a:masterClrMapping/>
  </p:clrMapOvr>
  <p:transition spd="slow">
    <p:cover/>
  </p:transition>
  <p:extLst>
    <p:ext uri="{DCECCB84-F9BA-43D5-87BE-67443E8EF086}">
      <p15:sldGuideLst xmlns:p15="http://schemas.microsoft.com/office/powerpoint/2012/main">
        <p15:guide id="1" orient="horz" pos="113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Inhalt Aufzaehlung Folgeseite">
    <p:spTree>
      <p:nvGrpSpPr>
        <p:cNvPr id="1" name=""/>
        <p:cNvGrpSpPr/>
        <p:nvPr/>
      </p:nvGrpSpPr>
      <p:grpSpPr>
        <a:xfrm>
          <a:off x="0" y="0"/>
          <a:ext cx="0" cy="0"/>
          <a:chOff x="0" y="0"/>
          <a:chExt cx="0" cy="0"/>
        </a:xfrm>
      </p:grpSpPr>
      <p:sp>
        <p:nvSpPr>
          <p:cNvPr id="5" name="Textplatzhalter 3"/>
          <p:cNvSpPr>
            <a:spLocks noGrp="1"/>
          </p:cNvSpPr>
          <p:nvPr>
            <p:ph type="body" sz="quarter" idx="10" hasCustomPrompt="1"/>
          </p:nvPr>
        </p:nvSpPr>
        <p:spPr>
          <a:xfrm>
            <a:off x="900000" y="1332000"/>
            <a:ext cx="7596000" cy="5040000"/>
          </a:xfrm>
          <a:prstGeom prst="rect">
            <a:avLst/>
          </a:prstGeom>
        </p:spPr>
        <p:txBody>
          <a:bodyPr lIns="0" tIns="0" rIns="0" bIns="0"/>
          <a:lstStyle>
            <a:lvl1pPr marL="324000" marR="0" indent="-324000" algn="l" defTabSz="914400" rtl="0" eaLnBrk="1" fontAlgn="auto" latinLnBrk="0" hangingPunct="1">
              <a:lnSpc>
                <a:spcPts val="2200"/>
              </a:lnSpc>
              <a:spcBef>
                <a:spcPts val="1100"/>
              </a:spcBef>
              <a:spcAft>
                <a:spcPts val="0"/>
              </a:spcAft>
              <a:buClrTx/>
              <a:buSzTx/>
              <a:buFont typeface="Symbol" panose="05050102010706020507" pitchFamily="18" charset="2"/>
              <a:buChar char="-"/>
              <a:tabLst>
                <a:tab pos="432000" algn="l"/>
                <a:tab pos="648000" algn="l"/>
              </a:tabLst>
              <a:defRPr sz="2000" baseline="0">
                <a:solidFill>
                  <a:schemeClr val="tx1"/>
                </a:solidFill>
                <a:latin typeface="+mn-lt"/>
                <a:cs typeface="Calibri" panose="020F0502020204030204" pitchFamily="34" charset="0"/>
              </a:defRPr>
            </a:lvl1pPr>
            <a:lvl2pPr marL="648000" indent="-324000">
              <a:lnSpc>
                <a:spcPts val="2200"/>
              </a:lnSpc>
              <a:spcBef>
                <a:spcPts val="0"/>
              </a:spcBef>
              <a:buFont typeface="Symbol" panose="05050102010706020507" pitchFamily="18" charset="2"/>
              <a:buChar char="-"/>
              <a:defRPr sz="2000" baseline="0">
                <a:latin typeface="+mn-lt"/>
              </a:defRPr>
            </a:lvl2pPr>
          </a:lstStyle>
          <a:p>
            <a:pPr lvl="0"/>
            <a:r>
              <a:rPr lang="de-DE" dirty="0"/>
              <a:t>Aufzählung erste Ebene: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lvl="1"/>
            <a:r>
              <a:rPr lang="de-DE" dirty="0"/>
              <a:t>Aufzählung zweite Ebene: Calibri Regular, 20 </a:t>
            </a:r>
            <a:r>
              <a:rPr lang="de-DE" dirty="0" err="1"/>
              <a:t>pt</a:t>
            </a:r>
            <a:r>
              <a:rPr lang="de-DE" dirty="0"/>
              <a:t>, Zeilenabstand 22 </a:t>
            </a:r>
            <a:r>
              <a:rPr lang="de-DE" dirty="0" err="1"/>
              <a:t>pt</a:t>
            </a:r>
            <a:endParaRPr lang="de-DE" dirty="0"/>
          </a:p>
        </p:txBody>
      </p:sp>
    </p:spTree>
    <p:extLst>
      <p:ext uri="{BB962C8B-B14F-4D97-AF65-F5344CB8AC3E}">
        <p14:creationId xmlns:p14="http://schemas.microsoft.com/office/powerpoint/2010/main" val="2829196490"/>
      </p:ext>
    </p:extLst>
  </p:cSld>
  <p:clrMapOvr>
    <a:masterClrMapping/>
  </p:clrMapOvr>
  <p:transition spd="slow">
    <p:cover/>
  </p:transition>
  <p:extLst>
    <p:ext uri="{DCECCB84-F9BA-43D5-87BE-67443E8EF086}">
      <p15:sldGuideLst xmlns:p15="http://schemas.microsoft.com/office/powerpoint/2012/main">
        <p15:guide id="1" orient="horz" pos="113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Inhalt Nummerierung">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900000" y="2232000"/>
            <a:ext cx="7596000" cy="4140000"/>
          </a:xfrm>
          <a:prstGeom prst="rect">
            <a:avLst/>
          </a:prstGeom>
        </p:spPr>
        <p:txBody>
          <a:bodyPr lIns="0" tIns="0" rIns="0" bIns="0"/>
          <a:lstStyle>
            <a:lvl1pPr marL="360000" marR="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sz="2000" baseline="0">
                <a:solidFill>
                  <a:schemeClr val="tx1"/>
                </a:solidFill>
                <a:latin typeface="Calibri" panose="020F0502020204030204" pitchFamily="34" charset="0"/>
                <a:cs typeface="Calibri" panose="020F0502020204030204" pitchFamily="34" charset="0"/>
              </a:defRPr>
            </a:lvl1pPr>
            <a:lvl2pPr marL="324000" indent="0">
              <a:lnSpc>
                <a:spcPts val="2200"/>
              </a:lnSpc>
              <a:spcBef>
                <a:spcPts val="0"/>
              </a:spcBef>
              <a:buFont typeface="Symbol" panose="05050102010706020507" pitchFamily="18" charset="2"/>
              <a:buNone/>
              <a:defRPr sz="1800" baseline="0"/>
            </a:lvl2pPr>
            <a:lvl3pPr marL="914400" indent="0">
              <a:buNone/>
              <a:defRPr/>
            </a:lvl3pPr>
          </a:lstStyle>
          <a:p>
            <a:pPr lvl="0"/>
            <a:r>
              <a:rPr lang="de-DE" dirty="0"/>
              <a:t>Nummerierte Aufzählung: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360000" marR="0" lvl="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a:pPr>
            <a:r>
              <a:rPr lang="de-DE" dirty="0"/>
              <a:t>Nummerierte Aufzählung: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360000" marR="0" lvl="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a:pPr>
            <a:r>
              <a:rPr lang="de-DE" dirty="0"/>
              <a:t>Nummerierte Aufzählung: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360000" marR="0" lvl="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a:pPr>
            <a:endParaRPr lang="de-DE" dirty="0"/>
          </a:p>
          <a:p>
            <a:pPr lvl="0"/>
            <a:endParaRPr lang="de-DE" dirty="0"/>
          </a:p>
        </p:txBody>
      </p:sp>
      <p:sp>
        <p:nvSpPr>
          <p:cNvPr id="6" name="Title Placeholder 1"/>
          <p:cNvSpPr>
            <a:spLocks noGrp="1"/>
          </p:cNvSpPr>
          <p:nvPr>
            <p:ph type="title" hasCustomPrompt="1"/>
          </p:nvPr>
        </p:nvSpPr>
        <p:spPr>
          <a:xfrm>
            <a:off x="900000" y="1332000"/>
            <a:ext cx="7596000" cy="878342"/>
          </a:xfrm>
          <a:prstGeom prst="rect">
            <a:avLst/>
          </a:prstGeom>
        </p:spPr>
        <p:txBody>
          <a:bodyPr vert="horz" lIns="0" tIns="0" rIns="0" bIns="0" rtlCol="0" anchor="t" anchorCtr="0">
            <a:noAutofit/>
          </a:bodyPr>
          <a:lstStyle>
            <a:lvl1pPr>
              <a:lnSpc>
                <a:spcPts val="2800"/>
              </a:lnSpc>
              <a:defRPr sz="2800"/>
            </a:lvl1pPr>
          </a:lstStyle>
          <a:p>
            <a:r>
              <a:rPr lang="de-DE" dirty="0"/>
              <a:t>Titel: Calibri Regular, 28 </a:t>
            </a:r>
            <a:r>
              <a:rPr lang="de-DE" dirty="0" err="1"/>
              <a:t>pt</a:t>
            </a:r>
            <a:r>
              <a:rPr lang="de-DE" dirty="0"/>
              <a:t>, Zeilenabstand 28 </a:t>
            </a:r>
            <a:r>
              <a:rPr lang="de-DE" dirty="0" err="1"/>
              <a:t>pt</a:t>
            </a:r>
            <a:endParaRPr lang="en-US" dirty="0"/>
          </a:p>
        </p:txBody>
      </p:sp>
    </p:spTree>
    <p:extLst>
      <p:ext uri="{BB962C8B-B14F-4D97-AF65-F5344CB8AC3E}">
        <p14:creationId xmlns:p14="http://schemas.microsoft.com/office/powerpoint/2010/main" val="1131991209"/>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Inhalt Nummerierung Folgeseite">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900000" y="1332000"/>
            <a:ext cx="7596000" cy="5040000"/>
          </a:xfrm>
          <a:prstGeom prst="rect">
            <a:avLst/>
          </a:prstGeom>
        </p:spPr>
        <p:txBody>
          <a:bodyPr lIns="0" tIns="0" rIns="0" bIns="0"/>
          <a:lstStyle>
            <a:lvl1pPr marL="360000" marR="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sz="2000" baseline="0">
                <a:solidFill>
                  <a:schemeClr val="tx1"/>
                </a:solidFill>
                <a:latin typeface="Calibri" panose="020F0502020204030204" pitchFamily="34" charset="0"/>
                <a:cs typeface="Calibri" panose="020F0502020204030204" pitchFamily="34" charset="0"/>
              </a:defRPr>
            </a:lvl1pPr>
            <a:lvl2pPr marL="324000" indent="0">
              <a:lnSpc>
                <a:spcPts val="2200"/>
              </a:lnSpc>
              <a:spcBef>
                <a:spcPts val="0"/>
              </a:spcBef>
              <a:buFont typeface="Symbol" panose="05050102010706020507" pitchFamily="18" charset="2"/>
              <a:buNone/>
              <a:defRPr sz="1800" baseline="0"/>
            </a:lvl2pPr>
            <a:lvl3pPr marL="914400" indent="0">
              <a:buNone/>
              <a:defRPr/>
            </a:lvl3pPr>
          </a:lstStyle>
          <a:p>
            <a:pPr lvl="0"/>
            <a:r>
              <a:rPr lang="de-DE" dirty="0"/>
              <a:t>Nummerierte Aufzählung: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360000" marR="0" lvl="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a:pPr>
            <a:r>
              <a:rPr lang="de-DE" dirty="0"/>
              <a:t>Nummerierte Aufzählung: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360000" marR="0" lvl="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a:pPr>
            <a:r>
              <a:rPr lang="de-DE" dirty="0"/>
              <a:t>Nummerierte Aufzählung: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360000" marR="0" lvl="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a:pPr>
            <a:endParaRPr lang="de-DE" dirty="0"/>
          </a:p>
          <a:p>
            <a:pPr lvl="0"/>
            <a:endParaRPr lang="de-DE" dirty="0"/>
          </a:p>
        </p:txBody>
      </p:sp>
    </p:spTree>
    <p:extLst>
      <p:ext uri="{BB962C8B-B14F-4D97-AF65-F5344CB8AC3E}">
        <p14:creationId xmlns:p14="http://schemas.microsoft.com/office/powerpoint/2010/main" val="1216398217"/>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Inhalt Bild">
    <p:spTree>
      <p:nvGrpSpPr>
        <p:cNvPr id="1" name=""/>
        <p:cNvGrpSpPr/>
        <p:nvPr/>
      </p:nvGrpSpPr>
      <p:grpSpPr>
        <a:xfrm>
          <a:off x="0" y="0"/>
          <a:ext cx="0" cy="0"/>
          <a:chOff x="0" y="0"/>
          <a:chExt cx="0" cy="0"/>
        </a:xfrm>
      </p:grpSpPr>
      <p:sp>
        <p:nvSpPr>
          <p:cNvPr id="3" name="Bildplatzhalter 2"/>
          <p:cNvSpPr>
            <a:spLocks noGrp="1"/>
          </p:cNvSpPr>
          <p:nvPr>
            <p:ph type="pic" sz="quarter" idx="11"/>
          </p:nvPr>
        </p:nvSpPr>
        <p:spPr>
          <a:xfrm>
            <a:off x="900000" y="2232000"/>
            <a:ext cx="7596000" cy="4140000"/>
          </a:xfrm>
          <a:prstGeom prst="rect">
            <a:avLst/>
          </a:prstGeom>
        </p:spPr>
        <p:txBody>
          <a:bodyPr/>
          <a:lstStyle/>
          <a:p>
            <a:endParaRPr lang="de-CH" dirty="0"/>
          </a:p>
        </p:txBody>
      </p:sp>
      <p:sp>
        <p:nvSpPr>
          <p:cNvPr id="4" name="Title Placeholder 1"/>
          <p:cNvSpPr>
            <a:spLocks noGrp="1"/>
          </p:cNvSpPr>
          <p:nvPr>
            <p:ph type="title" hasCustomPrompt="1"/>
          </p:nvPr>
        </p:nvSpPr>
        <p:spPr>
          <a:xfrm>
            <a:off x="900000" y="1332000"/>
            <a:ext cx="7596000" cy="878342"/>
          </a:xfrm>
          <a:prstGeom prst="rect">
            <a:avLst/>
          </a:prstGeom>
        </p:spPr>
        <p:txBody>
          <a:bodyPr vert="horz" lIns="0" tIns="0" rIns="0" bIns="0" rtlCol="0" anchor="t" anchorCtr="0">
            <a:noAutofit/>
          </a:bodyPr>
          <a:lstStyle>
            <a:lvl1pPr>
              <a:lnSpc>
                <a:spcPts val="2800"/>
              </a:lnSpc>
              <a:defRPr sz="2800"/>
            </a:lvl1pPr>
          </a:lstStyle>
          <a:p>
            <a:r>
              <a:rPr lang="de-DE" dirty="0"/>
              <a:t>Titel: Calibri Regular, 28 </a:t>
            </a:r>
            <a:r>
              <a:rPr lang="de-DE" dirty="0" err="1"/>
              <a:t>pt</a:t>
            </a:r>
            <a:r>
              <a:rPr lang="de-DE" dirty="0"/>
              <a:t>, Zeilenabstand 28 </a:t>
            </a:r>
            <a:r>
              <a:rPr lang="de-DE" dirty="0" err="1"/>
              <a:t>pt</a:t>
            </a:r>
            <a:endParaRPr lang="en-US" dirty="0"/>
          </a:p>
        </p:txBody>
      </p:sp>
    </p:spTree>
    <p:extLst>
      <p:ext uri="{BB962C8B-B14F-4D97-AF65-F5344CB8AC3E}">
        <p14:creationId xmlns:p14="http://schemas.microsoft.com/office/powerpoint/2010/main" val="2397783426"/>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047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mit Untertitel Bild">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1079292" y="1393371"/>
            <a:ext cx="7650708" cy="878115"/>
          </a:xfrm>
          <a:prstGeom prst="rect">
            <a:avLst/>
          </a:prstGeom>
        </p:spPr>
        <p:txBody>
          <a:bodyPr vert="horz" lIns="0" tIns="0" rIns="0" bIns="0" rtlCol="0" anchor="b" anchorCtr="0">
            <a:noAutofit/>
          </a:bodyPr>
          <a:lstStyle>
            <a:lvl1pPr>
              <a:lnSpc>
                <a:spcPts val="2800"/>
              </a:lnSpc>
              <a:defRPr sz="2800"/>
            </a:lvl1pPr>
          </a:lstStyle>
          <a:p>
            <a:r>
              <a:rPr lang="de-DE" dirty="0"/>
              <a:t>Titel: Calibri Regular, 28 </a:t>
            </a:r>
            <a:r>
              <a:rPr lang="de-DE" dirty="0" err="1"/>
              <a:t>pt</a:t>
            </a:r>
            <a:r>
              <a:rPr lang="de-DE" dirty="0"/>
              <a:t>, Zeilenabstand 28 </a:t>
            </a:r>
            <a:r>
              <a:rPr lang="de-DE" dirty="0" err="1"/>
              <a:t>pt</a:t>
            </a:r>
            <a:endParaRPr lang="en-US" dirty="0"/>
          </a:p>
        </p:txBody>
      </p:sp>
      <p:sp>
        <p:nvSpPr>
          <p:cNvPr id="9" name="Bildplatzhalter 7"/>
          <p:cNvSpPr>
            <a:spLocks noGrp="1"/>
          </p:cNvSpPr>
          <p:nvPr>
            <p:ph type="pic" sz="quarter" idx="10"/>
          </p:nvPr>
        </p:nvSpPr>
        <p:spPr>
          <a:xfrm>
            <a:off x="414000" y="3060000"/>
            <a:ext cx="8316000" cy="3384000"/>
          </a:xfrm>
          <a:prstGeom prst="rect">
            <a:avLst/>
          </a:prstGeom>
        </p:spPr>
        <p:txBody>
          <a:bodyPr/>
          <a:lstStyle/>
          <a:p>
            <a:endParaRPr lang="de-CH" dirty="0"/>
          </a:p>
        </p:txBody>
      </p:sp>
      <p:sp>
        <p:nvSpPr>
          <p:cNvPr id="7" name="Textplatzhalter 6"/>
          <p:cNvSpPr>
            <a:spLocks noGrp="1"/>
          </p:cNvSpPr>
          <p:nvPr>
            <p:ph type="body" sz="quarter" idx="11" hasCustomPrompt="1"/>
          </p:nvPr>
        </p:nvSpPr>
        <p:spPr>
          <a:xfrm>
            <a:off x="1079499" y="2340000"/>
            <a:ext cx="7650000" cy="360000"/>
          </a:xfrm>
          <a:prstGeom prst="rect">
            <a:avLst/>
          </a:prstGeom>
        </p:spPr>
        <p:txBody>
          <a:bodyPr lIns="0" tIns="0" rIns="0" bIns="0" anchor="b" anchorCtr="0"/>
          <a:lstStyle>
            <a:lvl1pPr marL="0" indent="0">
              <a:lnSpc>
                <a:spcPts val="2200"/>
              </a:lnSpc>
              <a:spcBef>
                <a:spcPts val="0"/>
              </a:spcBef>
              <a:buFontTx/>
              <a:buNone/>
              <a:defRPr sz="2000" baseline="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de-DE" dirty="0"/>
              <a:t>Untertitel: Calibri Regular, 20 </a:t>
            </a:r>
            <a:r>
              <a:rPr lang="de-DE" dirty="0" err="1"/>
              <a:t>pt</a:t>
            </a:r>
            <a:endParaRPr lang="de-CH" dirty="0"/>
          </a:p>
        </p:txBody>
      </p:sp>
    </p:spTree>
    <p:extLst>
      <p:ext uri="{BB962C8B-B14F-4D97-AF65-F5344CB8AC3E}">
        <p14:creationId xmlns:p14="http://schemas.microsoft.com/office/powerpoint/2010/main" val="635356121"/>
      </p:ext>
    </p:extLst>
  </p:cSld>
  <p:clrMapOvr>
    <a:masterClrMapping/>
  </p:clrMapOvr>
  <p:transition spd="slow">
    <p:cover/>
  </p:transition>
  <p:extLst>
    <p:ext uri="{DCECCB84-F9BA-43D5-87BE-67443E8EF086}">
      <p15:sldGuideLst xmlns:p15="http://schemas.microsoft.com/office/powerpoint/2012/main">
        <p15:guide id="1" orient="horz" pos="1684">
          <p15:clr>
            <a:srgbClr val="FBAE40"/>
          </p15:clr>
        </p15:guide>
        <p15:guide id="2" pos="2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3" name="Fußzeilenplatzhalter 1">
            <a:extLst>
              <a:ext uri="{FF2B5EF4-FFF2-40B4-BE49-F238E27FC236}">
                <a16:creationId xmlns:a16="http://schemas.microsoft.com/office/drawing/2014/main" id="{6F600FB9-111E-CA82-4DF4-8D6B1C85CE28}"/>
              </a:ext>
            </a:extLst>
          </p:cNvPr>
          <p:cNvSpPr>
            <a:spLocks noGrp="1"/>
          </p:cNvSpPr>
          <p:nvPr>
            <p:ph type="ftr" sz="quarter" idx="4294967295"/>
          </p:nvPr>
        </p:nvSpPr>
        <p:spPr>
          <a:xfrm>
            <a:off x="0" y="6583363"/>
            <a:ext cx="5380038" cy="274637"/>
          </a:xfrm>
        </p:spPr>
        <p:txBody>
          <a:bodyPr/>
          <a:lstStyle>
            <a:lvl1pPr>
              <a:defRPr sz="1100" baseline="0">
                <a:latin typeface="Helvetica Neue" panose="02000503000000020004" pitchFamily="2" charset="0"/>
              </a:defRPr>
            </a:lvl1pPr>
          </a:lstStyle>
          <a:p>
            <a:r>
              <a:rPr lang="de-CH" dirty="0">
                <a:ea typeface="Helvetica Neue" panose="02000503000000020004" pitchFamily="2" charset="0"/>
                <a:cs typeface="Helvetica Neue" panose="02000503000000020004" pitchFamily="2" charset="0"/>
              </a:rPr>
              <a:t>© </a:t>
            </a:r>
            <a:r>
              <a:rPr lang="de-CH" dirty="0" err="1">
                <a:ea typeface="Helvetica Neue" panose="02000503000000020004" pitchFamily="2" charset="0"/>
                <a:cs typeface="Helvetica Neue" panose="02000503000000020004" pitchFamily="2" charset="0"/>
              </a:rPr>
              <a:t>baubüro</a:t>
            </a:r>
            <a:r>
              <a:rPr lang="de-CH" dirty="0">
                <a:ea typeface="Helvetica Neue" panose="02000503000000020004" pitchFamily="2" charset="0"/>
                <a:cs typeface="Helvetica Neue" panose="02000503000000020004" pitchFamily="2" charset="0"/>
              </a:rPr>
              <a:t> in situ </a:t>
            </a:r>
            <a:r>
              <a:rPr lang="de-CH" dirty="0" err="1">
                <a:ea typeface="Helvetica Neue" panose="02000503000000020004" pitchFamily="2" charset="0"/>
                <a:cs typeface="Helvetica Neue" panose="02000503000000020004" pitchFamily="2" charset="0"/>
              </a:rPr>
              <a:t>ag</a:t>
            </a:r>
            <a:r>
              <a:rPr lang="de-CH" dirty="0">
                <a:ea typeface="Helvetica Neue" panose="02000503000000020004" pitchFamily="2" charset="0"/>
                <a:cs typeface="Helvetica Neue" panose="02000503000000020004" pitchFamily="2" charset="0"/>
              </a:rPr>
              <a:t> || Andreas Haug, </a:t>
            </a:r>
            <a:r>
              <a:rPr lang="de-CH" dirty="0" err="1">
                <a:ea typeface="Helvetica Neue" panose="02000503000000020004" pitchFamily="2" charset="0"/>
                <a:cs typeface="Helvetica Neue" panose="02000503000000020004" pitchFamily="2" charset="0"/>
              </a:rPr>
              <a:t>dipl.</a:t>
            </a:r>
            <a:r>
              <a:rPr lang="de-CH" dirty="0">
                <a:ea typeface="Helvetica Neue" panose="02000503000000020004" pitchFamily="2" charset="0"/>
                <a:cs typeface="Helvetica Neue" panose="02000503000000020004" pitchFamily="2" charset="0"/>
              </a:rPr>
              <a:t> Architekt ETH SIA</a:t>
            </a:r>
          </a:p>
        </p:txBody>
      </p:sp>
    </p:spTree>
    <p:extLst>
      <p:ext uri="{BB962C8B-B14F-4D97-AF65-F5344CB8AC3E}">
        <p14:creationId xmlns:p14="http://schemas.microsoft.com/office/powerpoint/2010/main" val="4151586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6031D485-224A-476C-71FC-EB51BEB0B1F0}"/>
              </a:ext>
            </a:extLst>
          </p:cNvPr>
          <p:cNvSpPr>
            <a:spLocks noGrp="1"/>
          </p:cNvSpPr>
          <p:nvPr>
            <p:ph type="ftr" sz="quarter" idx="11"/>
          </p:nvPr>
        </p:nvSpPr>
        <p:spPr>
          <a:xfrm>
            <a:off x="163830" y="6356351"/>
            <a:ext cx="5379720" cy="365125"/>
          </a:xfrm>
        </p:spPr>
        <p:txBody>
          <a:bodyPr/>
          <a:lstStyle/>
          <a:p>
            <a:r>
              <a:rPr lang="de-CH">
                <a:solidFill>
                  <a:schemeClr val="tx1"/>
                </a:solidFill>
                <a:ea typeface="Helvetica Neue" panose="02000503000000020004" pitchFamily="2" charset="0"/>
                <a:cs typeface="Helvetica Neue" panose="02000503000000020004" pitchFamily="2" charset="0"/>
              </a:rPr>
              <a:t>© baubüro in situ ag || Andreas Haug, dipl. Architekt ETH SIA</a:t>
            </a:r>
            <a:endParaRPr lang="de-CH" dirty="0">
              <a:solidFill>
                <a:schemeClr val="tx1"/>
              </a:solidFill>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76885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Inhalt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00000" y="1332000"/>
            <a:ext cx="7596000" cy="878400"/>
          </a:xfrm>
          <a:prstGeom prst="rect">
            <a:avLst/>
          </a:prstGeom>
        </p:spPr>
        <p:txBody>
          <a:bodyPr lIns="0" tIns="0" rIns="0" bIns="0"/>
          <a:lstStyle>
            <a:lvl1pPr>
              <a:lnSpc>
                <a:spcPts val="2800"/>
              </a:lnSpc>
              <a:defRPr sz="2800"/>
            </a:lvl1pPr>
          </a:lstStyle>
          <a:p>
            <a:r>
              <a:rPr lang="de-DE" dirty="0"/>
              <a:t>Titel: Calibri Regular, 28 </a:t>
            </a:r>
            <a:r>
              <a:rPr lang="de-DE" dirty="0" err="1"/>
              <a:t>pt</a:t>
            </a:r>
            <a:r>
              <a:rPr lang="de-DE" dirty="0"/>
              <a:t>, Zeilenabstand 28 </a:t>
            </a:r>
            <a:r>
              <a:rPr lang="de-DE" dirty="0" err="1"/>
              <a:t>pt</a:t>
            </a:r>
            <a:endParaRPr lang="de-CH" dirty="0"/>
          </a:p>
        </p:txBody>
      </p:sp>
      <p:sp>
        <p:nvSpPr>
          <p:cNvPr id="3" name="Textplatzhalter 3"/>
          <p:cNvSpPr>
            <a:spLocks noGrp="1"/>
          </p:cNvSpPr>
          <p:nvPr>
            <p:ph type="body" sz="quarter" idx="10" hasCustomPrompt="1"/>
          </p:nvPr>
        </p:nvSpPr>
        <p:spPr>
          <a:xfrm>
            <a:off x="900000" y="2232000"/>
            <a:ext cx="7596000" cy="4140000"/>
          </a:xfrm>
          <a:prstGeom prst="rect">
            <a:avLst/>
          </a:prstGeom>
        </p:spPr>
        <p:txBody>
          <a:bodyPr lIns="0" tIns="0" rIns="0" bIns="0"/>
          <a:lstStyle>
            <a:lvl1pPr marL="0" marR="0" indent="0" algn="l" defTabSz="914400" rtl="0" eaLnBrk="1" fontAlgn="auto" latinLnBrk="0" hangingPunct="1">
              <a:lnSpc>
                <a:spcPts val="2200"/>
              </a:lnSpc>
              <a:spcBef>
                <a:spcPts val="1100"/>
              </a:spcBef>
              <a:spcAft>
                <a:spcPts val="0"/>
              </a:spcAft>
              <a:buClrTx/>
              <a:buSzTx/>
              <a:buFontTx/>
              <a:buNone/>
              <a:tabLst>
                <a:tab pos="432000" algn="l"/>
                <a:tab pos="648000" algn="l"/>
              </a:tabLst>
              <a:defRPr sz="2000" baseline="0">
                <a:solidFill>
                  <a:schemeClr val="tx1"/>
                </a:solidFill>
                <a:latin typeface="+mn-lt"/>
                <a:cs typeface="Calibri" panose="020F0502020204030204" pitchFamily="34" charset="0"/>
              </a:defRPr>
            </a:lvl1pPr>
            <a:lvl2pPr marL="324000" indent="0">
              <a:lnSpc>
                <a:spcPts val="2200"/>
              </a:lnSpc>
              <a:spcBef>
                <a:spcPts val="0"/>
              </a:spcBef>
              <a:buFontTx/>
              <a:buNone/>
              <a:defRPr sz="2000" baseline="0">
                <a:latin typeface="+mn-lt"/>
              </a:defRPr>
            </a:lvl2pPr>
          </a:lstStyle>
          <a:p>
            <a:pPr lvl="0"/>
            <a:r>
              <a:rPr lang="de-DE" dirty="0"/>
              <a:t>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0" marR="0" lvl="0" indent="0" algn="l" defTabSz="914400" rtl="0" eaLnBrk="1" fontAlgn="auto" latinLnBrk="0" hangingPunct="1">
              <a:lnSpc>
                <a:spcPts val="2200"/>
              </a:lnSpc>
              <a:spcBef>
                <a:spcPts val="1100"/>
              </a:spcBef>
              <a:spcAft>
                <a:spcPts val="0"/>
              </a:spcAft>
              <a:buClrTx/>
              <a:buSzTx/>
              <a:buFontTx/>
              <a:buNone/>
              <a:tabLst>
                <a:tab pos="432000" algn="l"/>
                <a:tab pos="648000" algn="l"/>
              </a:tabLst>
              <a:defRPr/>
            </a:pPr>
            <a:r>
              <a:rPr lang="de-DE" dirty="0"/>
              <a:t>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0" marR="0" lvl="0" indent="0" algn="l" defTabSz="914400" rtl="0" eaLnBrk="1" fontAlgn="auto" latinLnBrk="0" hangingPunct="1">
              <a:lnSpc>
                <a:spcPts val="2200"/>
              </a:lnSpc>
              <a:spcBef>
                <a:spcPts val="1100"/>
              </a:spcBef>
              <a:spcAft>
                <a:spcPts val="0"/>
              </a:spcAft>
              <a:buClrTx/>
              <a:buSzTx/>
              <a:buFontTx/>
              <a:buNone/>
              <a:tabLst>
                <a:tab pos="432000" algn="l"/>
                <a:tab pos="648000" algn="l"/>
              </a:tabLst>
              <a:defRPr/>
            </a:pPr>
            <a:r>
              <a:rPr lang="de-DE" dirty="0"/>
              <a:t>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endParaRPr lang="de-DE" dirty="0"/>
          </a:p>
        </p:txBody>
      </p:sp>
    </p:spTree>
    <p:extLst>
      <p:ext uri="{BB962C8B-B14F-4D97-AF65-F5344CB8AC3E}">
        <p14:creationId xmlns:p14="http://schemas.microsoft.com/office/powerpoint/2010/main" val="784811531"/>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Inhalt Text Folgeseite">
    <p:spTree>
      <p:nvGrpSpPr>
        <p:cNvPr id="1" name=""/>
        <p:cNvGrpSpPr/>
        <p:nvPr/>
      </p:nvGrpSpPr>
      <p:grpSpPr>
        <a:xfrm>
          <a:off x="0" y="0"/>
          <a:ext cx="0" cy="0"/>
          <a:chOff x="0" y="0"/>
          <a:chExt cx="0" cy="0"/>
        </a:xfrm>
      </p:grpSpPr>
      <p:sp>
        <p:nvSpPr>
          <p:cNvPr id="3" name="Textplatzhalter 3"/>
          <p:cNvSpPr>
            <a:spLocks noGrp="1"/>
          </p:cNvSpPr>
          <p:nvPr>
            <p:ph type="body" sz="quarter" idx="10" hasCustomPrompt="1"/>
          </p:nvPr>
        </p:nvSpPr>
        <p:spPr>
          <a:xfrm>
            <a:off x="900000" y="1332000"/>
            <a:ext cx="7596000" cy="5040000"/>
          </a:xfrm>
          <a:prstGeom prst="rect">
            <a:avLst/>
          </a:prstGeom>
        </p:spPr>
        <p:txBody>
          <a:bodyPr lIns="0" tIns="0" rIns="0" bIns="0"/>
          <a:lstStyle>
            <a:lvl1pPr marL="0" marR="0" indent="0" algn="l" defTabSz="914400" rtl="0" eaLnBrk="1" fontAlgn="auto" latinLnBrk="0" hangingPunct="1">
              <a:lnSpc>
                <a:spcPts val="2200"/>
              </a:lnSpc>
              <a:spcBef>
                <a:spcPts val="1100"/>
              </a:spcBef>
              <a:spcAft>
                <a:spcPts val="0"/>
              </a:spcAft>
              <a:buClrTx/>
              <a:buSzTx/>
              <a:buFontTx/>
              <a:buNone/>
              <a:tabLst>
                <a:tab pos="432000" algn="l"/>
                <a:tab pos="648000" algn="l"/>
              </a:tabLst>
              <a:defRPr sz="2000" baseline="0">
                <a:solidFill>
                  <a:schemeClr val="tx1"/>
                </a:solidFill>
                <a:latin typeface="+mn-lt"/>
                <a:cs typeface="Calibri" panose="020F0502020204030204" pitchFamily="34" charset="0"/>
              </a:defRPr>
            </a:lvl1pPr>
            <a:lvl2pPr marL="324000" indent="0">
              <a:lnSpc>
                <a:spcPts val="2200"/>
              </a:lnSpc>
              <a:spcBef>
                <a:spcPts val="0"/>
              </a:spcBef>
              <a:buFontTx/>
              <a:buNone/>
              <a:defRPr sz="2000" baseline="0">
                <a:latin typeface="+mn-lt"/>
              </a:defRPr>
            </a:lvl2pPr>
          </a:lstStyle>
          <a:p>
            <a:pPr lvl="0"/>
            <a:r>
              <a:rPr lang="de-DE" dirty="0"/>
              <a:t>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0" marR="0" lvl="0" indent="0" algn="l" defTabSz="914400" rtl="0" eaLnBrk="1" fontAlgn="auto" latinLnBrk="0" hangingPunct="1">
              <a:lnSpc>
                <a:spcPts val="2200"/>
              </a:lnSpc>
              <a:spcBef>
                <a:spcPts val="1100"/>
              </a:spcBef>
              <a:spcAft>
                <a:spcPts val="0"/>
              </a:spcAft>
              <a:buClrTx/>
              <a:buSzTx/>
              <a:buFontTx/>
              <a:buNone/>
              <a:tabLst>
                <a:tab pos="432000" algn="l"/>
                <a:tab pos="648000" algn="l"/>
              </a:tabLst>
              <a:defRPr/>
            </a:pPr>
            <a:r>
              <a:rPr lang="de-DE" dirty="0"/>
              <a:t>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0" marR="0" lvl="0" indent="0" algn="l" defTabSz="914400" rtl="0" eaLnBrk="1" fontAlgn="auto" latinLnBrk="0" hangingPunct="1">
              <a:lnSpc>
                <a:spcPts val="2200"/>
              </a:lnSpc>
              <a:spcBef>
                <a:spcPts val="1100"/>
              </a:spcBef>
              <a:spcAft>
                <a:spcPts val="0"/>
              </a:spcAft>
              <a:buClrTx/>
              <a:buSzTx/>
              <a:buFontTx/>
              <a:buNone/>
              <a:tabLst>
                <a:tab pos="432000" algn="l"/>
                <a:tab pos="648000" algn="l"/>
              </a:tabLst>
              <a:defRPr/>
            </a:pPr>
            <a:r>
              <a:rPr lang="de-DE" dirty="0"/>
              <a:t>Gewöhnlicher Lauftext: Calibri Regular, 20 </a:t>
            </a:r>
            <a:r>
              <a:rPr lang="de-DE" dirty="0" err="1"/>
              <a:t>pt</a:t>
            </a:r>
            <a:r>
              <a:rPr lang="de-DE" dirty="0"/>
              <a:t>, Zeilenabstand 22 </a:t>
            </a:r>
            <a:r>
              <a:rPr lang="de-DE" dirty="0" err="1"/>
              <a:t>pt</a:t>
            </a:r>
            <a:r>
              <a:rPr lang="de-DE" dirty="0"/>
              <a:t>, Abstand vor 11 </a:t>
            </a:r>
            <a:r>
              <a:rPr lang="de-DE" dirty="0" err="1"/>
              <a:t>pt</a:t>
            </a:r>
            <a:r>
              <a:rPr lang="de-DE" dirty="0"/>
              <a:t> Gewöhnlicher Lauftext: Calibri Regular, 20 </a:t>
            </a:r>
            <a:r>
              <a:rPr lang="de-DE" dirty="0" err="1"/>
              <a:t>pt</a:t>
            </a:r>
            <a:r>
              <a:rPr lang="de-DE" dirty="0"/>
              <a:t>, Zeilenabstand 22 </a:t>
            </a:r>
            <a:r>
              <a:rPr lang="de-DE" dirty="0" err="1"/>
              <a:t>pt</a:t>
            </a:r>
            <a:r>
              <a:rPr lang="de-DE" dirty="0"/>
              <a:t>, Abstand vor 11 </a:t>
            </a:r>
            <a:r>
              <a:rPr lang="de-DE" dirty="0" err="1"/>
              <a:t>pt</a:t>
            </a:r>
            <a:endParaRPr lang="de-DE" dirty="0"/>
          </a:p>
        </p:txBody>
      </p:sp>
    </p:spTree>
    <p:extLst>
      <p:ext uri="{BB962C8B-B14F-4D97-AF65-F5344CB8AC3E}">
        <p14:creationId xmlns:p14="http://schemas.microsoft.com/office/powerpoint/2010/main" val="839652854"/>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Inhalt Aufzaehlung">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900000" y="2232000"/>
            <a:ext cx="7596000" cy="4140000"/>
          </a:xfrm>
          <a:prstGeom prst="rect">
            <a:avLst/>
          </a:prstGeom>
        </p:spPr>
        <p:txBody>
          <a:bodyPr lIns="0" tIns="0" rIns="0" bIns="0"/>
          <a:lstStyle>
            <a:lvl1pPr marL="324000" indent="-324000">
              <a:lnSpc>
                <a:spcPts val="2200"/>
              </a:lnSpc>
              <a:spcBef>
                <a:spcPts val="1100"/>
              </a:spcBef>
              <a:buFont typeface="Symbol" panose="05050102010706020507" pitchFamily="18" charset="2"/>
              <a:buChar char="-"/>
              <a:tabLst>
                <a:tab pos="432000" algn="l"/>
                <a:tab pos="648000" algn="l"/>
              </a:tabLst>
              <a:defRPr sz="2000" baseline="0">
                <a:solidFill>
                  <a:schemeClr val="tx1"/>
                </a:solidFill>
                <a:latin typeface="Calibri" panose="020F0502020204030204" pitchFamily="34" charset="0"/>
                <a:cs typeface="Calibri" panose="020F0502020204030204" pitchFamily="34" charset="0"/>
              </a:defRPr>
            </a:lvl1pPr>
            <a:lvl2pPr marL="666900" marR="0" indent="-342900" algn="l" defTabSz="914400" rtl="0" eaLnBrk="1" fontAlgn="auto" latinLnBrk="0" hangingPunct="1">
              <a:lnSpc>
                <a:spcPts val="2200"/>
              </a:lnSpc>
              <a:spcBef>
                <a:spcPts val="0"/>
              </a:spcBef>
              <a:spcAft>
                <a:spcPts val="0"/>
              </a:spcAft>
              <a:buClrTx/>
              <a:buSzTx/>
              <a:buFont typeface="Symbol" panose="05050102010706020507" pitchFamily="18" charset="2"/>
              <a:buChar char="-"/>
              <a:tabLst/>
              <a:defRPr sz="2000" baseline="0"/>
            </a:lvl2pPr>
            <a:lvl3pPr marL="324000" indent="0">
              <a:lnSpc>
                <a:spcPts val="2200"/>
              </a:lnSpc>
              <a:spcBef>
                <a:spcPts val="0"/>
              </a:spcBef>
              <a:buFont typeface="Symbol" panose="05050102010706020507" pitchFamily="18" charset="2"/>
              <a:buNone/>
              <a:defRPr/>
            </a:lvl3pPr>
          </a:lstStyle>
          <a:p>
            <a:pPr lvl="0"/>
            <a:r>
              <a:rPr lang="de-DE" dirty="0"/>
              <a:t>Aufzählung erste Ebene: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lvl="1"/>
            <a:r>
              <a:rPr lang="de-DE" dirty="0"/>
              <a:t>Aufzählung zweite Ebene: Calibri Regular, 20 </a:t>
            </a:r>
            <a:r>
              <a:rPr lang="de-DE" dirty="0" err="1"/>
              <a:t>pt</a:t>
            </a:r>
            <a:r>
              <a:rPr lang="de-DE" dirty="0"/>
              <a:t>, Zeilenabstand 22 </a:t>
            </a:r>
            <a:r>
              <a:rPr lang="de-DE" dirty="0" err="1"/>
              <a:t>pt</a:t>
            </a:r>
            <a:endParaRPr lang="de-DE" dirty="0"/>
          </a:p>
        </p:txBody>
      </p:sp>
      <p:sp>
        <p:nvSpPr>
          <p:cNvPr id="6" name="Title Placeholder 1"/>
          <p:cNvSpPr>
            <a:spLocks noGrp="1"/>
          </p:cNvSpPr>
          <p:nvPr>
            <p:ph type="title" hasCustomPrompt="1"/>
          </p:nvPr>
        </p:nvSpPr>
        <p:spPr>
          <a:xfrm>
            <a:off x="900000" y="1332000"/>
            <a:ext cx="7596000" cy="878342"/>
          </a:xfrm>
          <a:prstGeom prst="rect">
            <a:avLst/>
          </a:prstGeom>
        </p:spPr>
        <p:txBody>
          <a:bodyPr vert="horz" lIns="0" tIns="0" rIns="0" bIns="0" rtlCol="0" anchor="t" anchorCtr="0">
            <a:noAutofit/>
          </a:bodyPr>
          <a:lstStyle>
            <a:lvl1pPr>
              <a:lnSpc>
                <a:spcPts val="2800"/>
              </a:lnSpc>
              <a:defRPr sz="2800"/>
            </a:lvl1pPr>
          </a:lstStyle>
          <a:p>
            <a:r>
              <a:rPr lang="de-DE" dirty="0"/>
              <a:t>Titel: Calibri Regular, 28 </a:t>
            </a:r>
            <a:r>
              <a:rPr lang="de-DE" dirty="0" err="1"/>
              <a:t>pt</a:t>
            </a:r>
            <a:r>
              <a:rPr lang="de-DE" dirty="0"/>
              <a:t>, Zeilenabstand 28 </a:t>
            </a:r>
            <a:r>
              <a:rPr lang="de-DE" dirty="0" err="1"/>
              <a:t>pt</a:t>
            </a:r>
            <a:endParaRPr lang="en-US" dirty="0"/>
          </a:p>
        </p:txBody>
      </p:sp>
    </p:spTree>
    <p:extLst>
      <p:ext uri="{BB962C8B-B14F-4D97-AF65-F5344CB8AC3E}">
        <p14:creationId xmlns:p14="http://schemas.microsoft.com/office/powerpoint/2010/main" val="3133015047"/>
      </p:ext>
    </p:extLst>
  </p:cSld>
  <p:clrMapOvr>
    <a:masterClrMapping/>
  </p:clrMapOvr>
  <p:transition spd="slow">
    <p:cover/>
  </p:transition>
  <p:extLst>
    <p:ext uri="{DCECCB84-F9BA-43D5-87BE-67443E8EF086}">
      <p15:sldGuideLst xmlns:p15="http://schemas.microsoft.com/office/powerpoint/2012/main">
        <p15:guide id="1" orient="horz" pos="113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nhalt Aufzaehlung Folgeseite">
    <p:spTree>
      <p:nvGrpSpPr>
        <p:cNvPr id="1" name=""/>
        <p:cNvGrpSpPr/>
        <p:nvPr/>
      </p:nvGrpSpPr>
      <p:grpSpPr>
        <a:xfrm>
          <a:off x="0" y="0"/>
          <a:ext cx="0" cy="0"/>
          <a:chOff x="0" y="0"/>
          <a:chExt cx="0" cy="0"/>
        </a:xfrm>
      </p:grpSpPr>
      <p:sp>
        <p:nvSpPr>
          <p:cNvPr id="5" name="Textplatzhalter 3"/>
          <p:cNvSpPr>
            <a:spLocks noGrp="1"/>
          </p:cNvSpPr>
          <p:nvPr>
            <p:ph type="body" sz="quarter" idx="10" hasCustomPrompt="1"/>
          </p:nvPr>
        </p:nvSpPr>
        <p:spPr>
          <a:xfrm>
            <a:off x="900000" y="1332000"/>
            <a:ext cx="7596000" cy="5040000"/>
          </a:xfrm>
          <a:prstGeom prst="rect">
            <a:avLst/>
          </a:prstGeom>
        </p:spPr>
        <p:txBody>
          <a:bodyPr lIns="0" tIns="0" rIns="0" bIns="0"/>
          <a:lstStyle>
            <a:lvl1pPr marL="324000" marR="0" indent="-324000" algn="l" defTabSz="914400" rtl="0" eaLnBrk="1" fontAlgn="auto" latinLnBrk="0" hangingPunct="1">
              <a:lnSpc>
                <a:spcPts val="2200"/>
              </a:lnSpc>
              <a:spcBef>
                <a:spcPts val="1100"/>
              </a:spcBef>
              <a:spcAft>
                <a:spcPts val="0"/>
              </a:spcAft>
              <a:buClrTx/>
              <a:buSzTx/>
              <a:buFont typeface="Symbol" panose="05050102010706020507" pitchFamily="18" charset="2"/>
              <a:buChar char="-"/>
              <a:tabLst>
                <a:tab pos="432000" algn="l"/>
                <a:tab pos="648000" algn="l"/>
              </a:tabLst>
              <a:defRPr sz="2000" baseline="0">
                <a:solidFill>
                  <a:schemeClr val="tx1"/>
                </a:solidFill>
                <a:latin typeface="+mn-lt"/>
                <a:cs typeface="Calibri" panose="020F0502020204030204" pitchFamily="34" charset="0"/>
              </a:defRPr>
            </a:lvl1pPr>
            <a:lvl2pPr marL="648000" indent="-324000">
              <a:lnSpc>
                <a:spcPts val="2200"/>
              </a:lnSpc>
              <a:spcBef>
                <a:spcPts val="0"/>
              </a:spcBef>
              <a:buFont typeface="Symbol" panose="05050102010706020507" pitchFamily="18" charset="2"/>
              <a:buChar char="-"/>
              <a:defRPr sz="2000" baseline="0">
                <a:latin typeface="+mn-lt"/>
              </a:defRPr>
            </a:lvl2pPr>
          </a:lstStyle>
          <a:p>
            <a:pPr lvl="0"/>
            <a:r>
              <a:rPr lang="de-DE" dirty="0"/>
              <a:t>Aufzählung erste Ebene: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lvl="1"/>
            <a:r>
              <a:rPr lang="de-DE" dirty="0"/>
              <a:t>Aufzählung zweite Ebene: Calibri Regular, 20 </a:t>
            </a:r>
            <a:r>
              <a:rPr lang="de-DE" dirty="0" err="1"/>
              <a:t>pt</a:t>
            </a:r>
            <a:r>
              <a:rPr lang="de-DE" dirty="0"/>
              <a:t>, Zeilenabstand 22 </a:t>
            </a:r>
            <a:r>
              <a:rPr lang="de-DE" dirty="0" err="1"/>
              <a:t>pt</a:t>
            </a:r>
            <a:endParaRPr lang="de-DE" dirty="0"/>
          </a:p>
        </p:txBody>
      </p:sp>
    </p:spTree>
    <p:extLst>
      <p:ext uri="{BB962C8B-B14F-4D97-AF65-F5344CB8AC3E}">
        <p14:creationId xmlns:p14="http://schemas.microsoft.com/office/powerpoint/2010/main" val="1717692193"/>
      </p:ext>
    </p:extLst>
  </p:cSld>
  <p:clrMapOvr>
    <a:masterClrMapping/>
  </p:clrMapOvr>
  <p:transition spd="slow">
    <p:cover/>
  </p:transition>
  <p:extLst>
    <p:ext uri="{DCECCB84-F9BA-43D5-87BE-67443E8EF086}">
      <p15:sldGuideLst xmlns:p15="http://schemas.microsoft.com/office/powerpoint/2012/main">
        <p15:guide id="1" orient="horz" pos="113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Inhalt Nummerierung">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900000" y="2232000"/>
            <a:ext cx="7596000" cy="4140000"/>
          </a:xfrm>
          <a:prstGeom prst="rect">
            <a:avLst/>
          </a:prstGeom>
        </p:spPr>
        <p:txBody>
          <a:bodyPr lIns="0" tIns="0" rIns="0" bIns="0"/>
          <a:lstStyle>
            <a:lvl1pPr marL="360000" marR="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sz="2000" baseline="0">
                <a:solidFill>
                  <a:schemeClr val="tx1"/>
                </a:solidFill>
                <a:latin typeface="Calibri" panose="020F0502020204030204" pitchFamily="34" charset="0"/>
                <a:cs typeface="Calibri" panose="020F0502020204030204" pitchFamily="34" charset="0"/>
              </a:defRPr>
            </a:lvl1pPr>
            <a:lvl2pPr marL="324000" indent="0">
              <a:lnSpc>
                <a:spcPts val="2200"/>
              </a:lnSpc>
              <a:spcBef>
                <a:spcPts val="0"/>
              </a:spcBef>
              <a:buFont typeface="Symbol" panose="05050102010706020507" pitchFamily="18" charset="2"/>
              <a:buNone/>
              <a:defRPr sz="1800" baseline="0"/>
            </a:lvl2pPr>
            <a:lvl3pPr marL="914400" indent="0">
              <a:buNone/>
              <a:defRPr/>
            </a:lvl3pPr>
          </a:lstStyle>
          <a:p>
            <a:pPr lvl="0"/>
            <a:r>
              <a:rPr lang="de-DE" dirty="0"/>
              <a:t>Nummerierte Aufzählung: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360000" marR="0" lvl="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a:pPr>
            <a:r>
              <a:rPr lang="de-DE" dirty="0"/>
              <a:t>Nummerierte Aufzählung: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360000" marR="0" lvl="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a:pPr>
            <a:r>
              <a:rPr lang="de-DE" dirty="0"/>
              <a:t>Nummerierte Aufzählung: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360000" marR="0" lvl="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a:pPr>
            <a:endParaRPr lang="de-DE" dirty="0"/>
          </a:p>
          <a:p>
            <a:pPr lvl="0"/>
            <a:endParaRPr lang="de-DE" dirty="0"/>
          </a:p>
        </p:txBody>
      </p:sp>
      <p:sp>
        <p:nvSpPr>
          <p:cNvPr id="6" name="Title Placeholder 1"/>
          <p:cNvSpPr>
            <a:spLocks noGrp="1"/>
          </p:cNvSpPr>
          <p:nvPr>
            <p:ph type="title" hasCustomPrompt="1"/>
          </p:nvPr>
        </p:nvSpPr>
        <p:spPr>
          <a:xfrm>
            <a:off x="900000" y="1332000"/>
            <a:ext cx="7596000" cy="878342"/>
          </a:xfrm>
          <a:prstGeom prst="rect">
            <a:avLst/>
          </a:prstGeom>
        </p:spPr>
        <p:txBody>
          <a:bodyPr vert="horz" lIns="0" tIns="0" rIns="0" bIns="0" rtlCol="0" anchor="t" anchorCtr="0">
            <a:noAutofit/>
          </a:bodyPr>
          <a:lstStyle>
            <a:lvl1pPr>
              <a:lnSpc>
                <a:spcPts val="2800"/>
              </a:lnSpc>
              <a:defRPr sz="2800"/>
            </a:lvl1pPr>
          </a:lstStyle>
          <a:p>
            <a:r>
              <a:rPr lang="de-DE" dirty="0"/>
              <a:t>Titel: Calibri Regular, 28 </a:t>
            </a:r>
            <a:r>
              <a:rPr lang="de-DE" dirty="0" err="1"/>
              <a:t>pt</a:t>
            </a:r>
            <a:r>
              <a:rPr lang="de-DE" dirty="0"/>
              <a:t>, Zeilenabstand 28 </a:t>
            </a:r>
            <a:r>
              <a:rPr lang="de-DE" dirty="0" err="1"/>
              <a:t>pt</a:t>
            </a:r>
            <a:endParaRPr lang="en-US" dirty="0"/>
          </a:p>
        </p:txBody>
      </p:sp>
    </p:spTree>
    <p:extLst>
      <p:ext uri="{BB962C8B-B14F-4D97-AF65-F5344CB8AC3E}">
        <p14:creationId xmlns:p14="http://schemas.microsoft.com/office/powerpoint/2010/main" val="2873942718"/>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Inhalt Nummerierung Folgeseite">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900000" y="1332000"/>
            <a:ext cx="7596000" cy="5040000"/>
          </a:xfrm>
          <a:prstGeom prst="rect">
            <a:avLst/>
          </a:prstGeom>
        </p:spPr>
        <p:txBody>
          <a:bodyPr lIns="0" tIns="0" rIns="0" bIns="0"/>
          <a:lstStyle>
            <a:lvl1pPr marL="360000" marR="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sz="2000" baseline="0">
                <a:solidFill>
                  <a:schemeClr val="tx1"/>
                </a:solidFill>
                <a:latin typeface="Calibri" panose="020F0502020204030204" pitchFamily="34" charset="0"/>
                <a:cs typeface="Calibri" panose="020F0502020204030204" pitchFamily="34" charset="0"/>
              </a:defRPr>
            </a:lvl1pPr>
            <a:lvl2pPr marL="324000" indent="0">
              <a:lnSpc>
                <a:spcPts val="2200"/>
              </a:lnSpc>
              <a:spcBef>
                <a:spcPts val="0"/>
              </a:spcBef>
              <a:buFont typeface="Symbol" panose="05050102010706020507" pitchFamily="18" charset="2"/>
              <a:buNone/>
              <a:defRPr sz="1800" baseline="0"/>
            </a:lvl2pPr>
            <a:lvl3pPr marL="914400" indent="0">
              <a:buNone/>
              <a:defRPr/>
            </a:lvl3pPr>
          </a:lstStyle>
          <a:p>
            <a:pPr lvl="0"/>
            <a:r>
              <a:rPr lang="de-DE" dirty="0"/>
              <a:t>Nummerierte Aufzählung: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360000" marR="0" lvl="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a:pPr>
            <a:r>
              <a:rPr lang="de-DE" dirty="0"/>
              <a:t>Nummerierte Aufzählung: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360000" marR="0" lvl="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a:pPr>
            <a:r>
              <a:rPr lang="de-DE" dirty="0"/>
              <a:t>Nummerierte Aufzählung: Calibri Regular, 20 </a:t>
            </a:r>
            <a:r>
              <a:rPr lang="de-DE" dirty="0" err="1"/>
              <a:t>pt</a:t>
            </a:r>
            <a:r>
              <a:rPr lang="de-DE" dirty="0"/>
              <a:t>, Zeilenabstand 22 </a:t>
            </a:r>
            <a:r>
              <a:rPr lang="de-DE" dirty="0" err="1"/>
              <a:t>pt</a:t>
            </a:r>
            <a:r>
              <a:rPr lang="de-DE" dirty="0"/>
              <a:t>, Abstand vor 11 </a:t>
            </a:r>
            <a:r>
              <a:rPr lang="de-DE" dirty="0" err="1"/>
              <a:t>pt</a:t>
            </a:r>
            <a:endParaRPr lang="de-DE" dirty="0"/>
          </a:p>
          <a:p>
            <a:pPr marL="360000" marR="0" lvl="0" indent="-360000" algn="l" defTabSz="914400" rtl="0" eaLnBrk="1" fontAlgn="auto" latinLnBrk="0" hangingPunct="1">
              <a:lnSpc>
                <a:spcPts val="2200"/>
              </a:lnSpc>
              <a:spcBef>
                <a:spcPts val="1100"/>
              </a:spcBef>
              <a:spcAft>
                <a:spcPts val="0"/>
              </a:spcAft>
              <a:buClrTx/>
              <a:buSzTx/>
              <a:buFont typeface="+mj-lt"/>
              <a:buAutoNum type="arabicPeriod"/>
              <a:tabLst>
                <a:tab pos="432000" algn="l"/>
                <a:tab pos="648000" algn="l"/>
              </a:tabLst>
              <a:defRPr/>
            </a:pPr>
            <a:endParaRPr lang="de-DE" dirty="0"/>
          </a:p>
          <a:p>
            <a:pPr lvl="0"/>
            <a:endParaRPr lang="de-DE" dirty="0"/>
          </a:p>
        </p:txBody>
      </p:sp>
    </p:spTree>
    <p:extLst>
      <p:ext uri="{BB962C8B-B14F-4D97-AF65-F5344CB8AC3E}">
        <p14:creationId xmlns:p14="http://schemas.microsoft.com/office/powerpoint/2010/main" val="3516098769"/>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Inhalt Bild">
    <p:spTree>
      <p:nvGrpSpPr>
        <p:cNvPr id="1" name=""/>
        <p:cNvGrpSpPr/>
        <p:nvPr/>
      </p:nvGrpSpPr>
      <p:grpSpPr>
        <a:xfrm>
          <a:off x="0" y="0"/>
          <a:ext cx="0" cy="0"/>
          <a:chOff x="0" y="0"/>
          <a:chExt cx="0" cy="0"/>
        </a:xfrm>
      </p:grpSpPr>
      <p:sp>
        <p:nvSpPr>
          <p:cNvPr id="3" name="Bildplatzhalter 2"/>
          <p:cNvSpPr>
            <a:spLocks noGrp="1"/>
          </p:cNvSpPr>
          <p:nvPr>
            <p:ph type="pic" sz="quarter" idx="11"/>
          </p:nvPr>
        </p:nvSpPr>
        <p:spPr>
          <a:xfrm>
            <a:off x="900000" y="2232000"/>
            <a:ext cx="7596000" cy="4140000"/>
          </a:xfrm>
          <a:prstGeom prst="rect">
            <a:avLst/>
          </a:prstGeom>
        </p:spPr>
        <p:txBody>
          <a:bodyPr/>
          <a:lstStyle/>
          <a:p>
            <a:endParaRPr lang="de-CH"/>
          </a:p>
        </p:txBody>
      </p:sp>
      <p:sp>
        <p:nvSpPr>
          <p:cNvPr id="4" name="Title Placeholder 1"/>
          <p:cNvSpPr>
            <a:spLocks noGrp="1"/>
          </p:cNvSpPr>
          <p:nvPr>
            <p:ph type="title" hasCustomPrompt="1"/>
          </p:nvPr>
        </p:nvSpPr>
        <p:spPr>
          <a:xfrm>
            <a:off x="900000" y="1332000"/>
            <a:ext cx="7596000" cy="878342"/>
          </a:xfrm>
          <a:prstGeom prst="rect">
            <a:avLst/>
          </a:prstGeom>
        </p:spPr>
        <p:txBody>
          <a:bodyPr vert="horz" lIns="0" tIns="0" rIns="0" bIns="0" rtlCol="0" anchor="t" anchorCtr="0">
            <a:noAutofit/>
          </a:bodyPr>
          <a:lstStyle>
            <a:lvl1pPr>
              <a:lnSpc>
                <a:spcPts val="2800"/>
              </a:lnSpc>
              <a:defRPr sz="2800"/>
            </a:lvl1pPr>
          </a:lstStyle>
          <a:p>
            <a:r>
              <a:rPr lang="de-DE" dirty="0"/>
              <a:t>Titel: Calibri Regular, 28 </a:t>
            </a:r>
            <a:r>
              <a:rPr lang="de-DE" dirty="0" err="1"/>
              <a:t>pt</a:t>
            </a:r>
            <a:r>
              <a:rPr lang="de-DE" dirty="0"/>
              <a:t>, Zeilenabstand 28 </a:t>
            </a:r>
            <a:r>
              <a:rPr lang="de-DE" dirty="0" err="1"/>
              <a:t>pt</a:t>
            </a:r>
            <a:endParaRPr lang="en-US" dirty="0"/>
          </a:p>
        </p:txBody>
      </p:sp>
    </p:spTree>
    <p:extLst>
      <p:ext uri="{BB962C8B-B14F-4D97-AF65-F5344CB8AC3E}">
        <p14:creationId xmlns:p14="http://schemas.microsoft.com/office/powerpoint/2010/main" val="209937273"/>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2.sv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sv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E29DAE8-7DC4-634D-98A7-0CBF2F86C74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4000" y="414000"/>
            <a:ext cx="2073999" cy="612000"/>
          </a:xfrm>
          <a:prstGeom prst="rect">
            <a:avLst/>
          </a:prstGeom>
        </p:spPr>
      </p:pic>
    </p:spTree>
    <p:extLst>
      <p:ext uri="{BB962C8B-B14F-4D97-AF65-F5344CB8AC3E}">
        <p14:creationId xmlns:p14="http://schemas.microsoft.com/office/powerpoint/2010/main" val="4075823014"/>
      </p:ext>
    </p:extLst>
  </p:cSld>
  <p:clrMap bg1="lt1" tx1="dk1" bg2="lt2" tx2="dk2" accent1="accent1" accent2="accent2" accent3="accent3" accent4="accent4" accent5="accent5" accent6="accent6" hlink="hlink" folHlink="folHlink"/>
  <p:sldLayoutIdLst>
    <p:sldLayoutId id="2147483662" r:id="rId1"/>
    <p:sldLayoutId id="2147483673" r:id="rId2"/>
  </p:sldLayoutIdLst>
  <p:transition spd="slow">
    <p:cover/>
  </p:transition>
  <p:hf sldNum="0" hdr="0" dt="0"/>
  <p:txStyles>
    <p:titleStyle>
      <a:lvl1pPr algn="l" defTabSz="914400" rtl="0" eaLnBrk="1" latinLnBrk="0" hangingPunct="1">
        <a:lnSpc>
          <a:spcPts val="3800"/>
        </a:lnSpc>
        <a:spcBef>
          <a:spcPct val="0"/>
        </a:spcBef>
        <a:buNone/>
        <a:defRPr sz="3800" kern="1200" baseline="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07CC3E-4DB9-5447-942B-A181CE8725B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414000" y="414000"/>
            <a:ext cx="1555200" cy="458912"/>
          </a:xfrm>
          <a:prstGeom prst="rect">
            <a:avLst/>
          </a:prstGeom>
        </p:spPr>
      </p:pic>
    </p:spTree>
    <p:extLst>
      <p:ext uri="{BB962C8B-B14F-4D97-AF65-F5344CB8AC3E}">
        <p14:creationId xmlns:p14="http://schemas.microsoft.com/office/powerpoint/2010/main" val="23877921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0" r:id="rId3"/>
    <p:sldLayoutId id="2147483676" r:id="rId4"/>
    <p:sldLayoutId id="2147483671" r:id="rId5"/>
    <p:sldLayoutId id="2147483677" r:id="rId6"/>
    <p:sldLayoutId id="2147483672" r:id="rId7"/>
    <p:sldLayoutId id="2147483687" r:id="rId8"/>
    <p:sldLayoutId id="2147483688" r:id="rId9"/>
  </p:sldLayoutIdLst>
  <p:transition spd="slow">
    <p:cover/>
  </p:transition>
  <p:hf sldNum="0" hdr="0" dt="0"/>
  <p:txStyles>
    <p:titleStyle>
      <a:lvl1pPr algn="l" defTabSz="914400" rtl="0" eaLnBrk="1" latinLnBrk="0" hangingPunct="1">
        <a:lnSpc>
          <a:spcPts val="3800"/>
        </a:lnSpc>
        <a:spcBef>
          <a:spcPct val="0"/>
        </a:spcBef>
        <a:buNone/>
        <a:defRPr sz="3800" kern="1200" baseline="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07CC3E-4DB9-5447-942B-A181CE8725B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14000" y="414000"/>
            <a:ext cx="1555200" cy="458912"/>
          </a:xfrm>
          <a:prstGeom prst="rect">
            <a:avLst/>
          </a:prstGeom>
        </p:spPr>
      </p:pic>
    </p:spTree>
    <p:extLst>
      <p:ext uri="{BB962C8B-B14F-4D97-AF65-F5344CB8AC3E}">
        <p14:creationId xmlns:p14="http://schemas.microsoft.com/office/powerpoint/2010/main" val="32700138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transition spd="slow">
    <p:cover/>
  </p:transition>
  <p:hf sldNum="0" hdr="0" dt="0"/>
  <p:txStyles>
    <p:titleStyle>
      <a:lvl1pPr algn="l" defTabSz="914400" rtl="0" eaLnBrk="1" latinLnBrk="0" hangingPunct="1">
        <a:lnSpc>
          <a:spcPts val="3800"/>
        </a:lnSpc>
        <a:spcBef>
          <a:spcPct val="0"/>
        </a:spcBef>
        <a:buNone/>
        <a:defRPr sz="3800" kern="1200" baseline="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00A6CC63-E471-9D88-E8B6-D59CBAF5A66E}"/>
              </a:ext>
            </a:extLst>
          </p:cNvPr>
          <p:cNvSpPr>
            <a:spLocks noGrp="1"/>
          </p:cNvSpPr>
          <p:nvPr>
            <p:ph type="ftr" sz="quarter" idx="3"/>
          </p:nvPr>
        </p:nvSpPr>
        <p:spPr>
          <a:xfrm>
            <a:off x="0" y="6583363"/>
            <a:ext cx="5380038" cy="274637"/>
          </a:xfrm>
        </p:spPr>
        <p:txBody>
          <a:bodyPr/>
          <a:lstStyle>
            <a:lvl1pPr>
              <a:defRPr sz="1100" baseline="0">
                <a:latin typeface="Helvetica Neue" panose="02000503000000020004" pitchFamily="2" charset="0"/>
              </a:defRPr>
            </a:lvl1pPr>
          </a:lstStyle>
          <a:p>
            <a:r>
              <a:rPr lang="de-CH" dirty="0">
                <a:ea typeface="Helvetica Neue" panose="02000503000000020004" pitchFamily="2" charset="0"/>
                <a:cs typeface="Helvetica Neue" panose="02000503000000020004" pitchFamily="2" charset="0"/>
              </a:rPr>
              <a:t>© </a:t>
            </a:r>
            <a:r>
              <a:rPr lang="de-CH" dirty="0" err="1">
                <a:ea typeface="Helvetica Neue" panose="02000503000000020004" pitchFamily="2" charset="0"/>
                <a:cs typeface="Helvetica Neue" panose="02000503000000020004" pitchFamily="2" charset="0"/>
              </a:rPr>
              <a:t>baubüro</a:t>
            </a:r>
            <a:r>
              <a:rPr lang="de-CH" dirty="0">
                <a:ea typeface="Helvetica Neue" panose="02000503000000020004" pitchFamily="2" charset="0"/>
                <a:cs typeface="Helvetica Neue" panose="02000503000000020004" pitchFamily="2" charset="0"/>
              </a:rPr>
              <a:t> in situ </a:t>
            </a:r>
            <a:r>
              <a:rPr lang="de-CH" dirty="0" err="1">
                <a:ea typeface="Helvetica Neue" panose="02000503000000020004" pitchFamily="2" charset="0"/>
                <a:cs typeface="Helvetica Neue" panose="02000503000000020004" pitchFamily="2" charset="0"/>
              </a:rPr>
              <a:t>ag</a:t>
            </a:r>
            <a:r>
              <a:rPr lang="de-CH" dirty="0">
                <a:ea typeface="Helvetica Neue" panose="02000503000000020004" pitchFamily="2" charset="0"/>
                <a:cs typeface="Helvetica Neue" panose="02000503000000020004" pitchFamily="2" charset="0"/>
              </a:rPr>
              <a:t> || Andreas Haug, </a:t>
            </a:r>
            <a:r>
              <a:rPr lang="de-CH" dirty="0" err="1">
                <a:ea typeface="Helvetica Neue" panose="02000503000000020004" pitchFamily="2" charset="0"/>
                <a:cs typeface="Helvetica Neue" panose="02000503000000020004" pitchFamily="2" charset="0"/>
              </a:rPr>
              <a:t>dipl.</a:t>
            </a:r>
            <a:r>
              <a:rPr lang="de-CH" dirty="0">
                <a:ea typeface="Helvetica Neue" panose="02000503000000020004" pitchFamily="2" charset="0"/>
                <a:cs typeface="Helvetica Neue" panose="02000503000000020004" pitchFamily="2" charset="0"/>
              </a:rPr>
              <a:t> Architekt ETH SIA</a:t>
            </a:r>
          </a:p>
        </p:txBody>
      </p:sp>
    </p:spTree>
    <p:extLst>
      <p:ext uri="{BB962C8B-B14F-4D97-AF65-F5344CB8AC3E}">
        <p14:creationId xmlns:p14="http://schemas.microsoft.com/office/powerpoint/2010/main" val="2789123516"/>
      </p:ext>
    </p:extLst>
  </p:cSld>
  <p:clrMap bg1="lt1" tx1="dk1" bg2="lt2" tx2="dk2" accent1="accent1" accent2="accent2" accent3="accent3" accent4="accent4" accent5="accent5" accent6="accent6" hlink="hlink" folHlink="folHlink"/>
  <p:sldLayoutIdLst>
    <p:sldLayoutId id="2147483697" r:id="rId1"/>
    <p:sldLayoutId id="2147483698" r:id="rId2"/>
  </p:sldLayoutIdLst>
  <p:transition spd="slow">
    <p:cover/>
  </p:transition>
  <p:hf sldNum="0" hdr="0" dt="0"/>
  <p:txStyles>
    <p:titleStyle>
      <a:lvl1pPr algn="l" defTabSz="914400" rtl="0" eaLnBrk="1" latinLnBrk="0" hangingPunct="1">
        <a:lnSpc>
          <a:spcPts val="3800"/>
        </a:lnSpc>
        <a:spcBef>
          <a:spcPct val="0"/>
        </a:spcBef>
        <a:buNone/>
        <a:defRPr sz="3800" kern="1200" baseline="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27.emf"/><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54.jpe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7.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emf"/><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emf"/><Relationship Id="rId10" Type="http://schemas.openxmlformats.org/officeDocument/2006/relationships/image" Target="../media/image14.jpeg"/><Relationship Id="rId4" Type="http://schemas.openxmlformats.org/officeDocument/2006/relationships/image" Target="../media/image8.emf"/><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79292" y="1237256"/>
            <a:ext cx="7650708" cy="1818178"/>
          </a:xfrm>
        </p:spPr>
        <p:txBody>
          <a:bodyPr anchor="t"/>
          <a:lstStyle/>
          <a:p>
            <a:r>
              <a:rPr lang="de-CH" dirty="0"/>
              <a:t>18. Juni 2025</a:t>
            </a:r>
            <a:br>
              <a:rPr lang="de-CH" dirty="0"/>
            </a:br>
            <a:br>
              <a:rPr lang="de-CH" dirty="0"/>
            </a:br>
            <a:r>
              <a:rPr lang="de-CH" dirty="0"/>
              <a:t>ChamBau25 – Zirkuläres Bauen</a:t>
            </a:r>
            <a:br>
              <a:rPr lang="de-CH" dirty="0"/>
            </a:br>
            <a:br>
              <a:rPr lang="de-CH" dirty="0"/>
            </a:br>
            <a:r>
              <a:rPr lang="de-CH" dirty="0"/>
              <a:t>Herzlich willkommen</a:t>
            </a:r>
          </a:p>
        </p:txBody>
      </p:sp>
      <p:pic>
        <p:nvPicPr>
          <p:cNvPr id="7" name="Bildplatzhalter 6" descr="Ein Bild, das draußen, Gras, Baum, Himmel enthält.&#10;&#10;KI-generierte Inhalte können fehlerhaft sein.">
            <a:extLst>
              <a:ext uri="{FF2B5EF4-FFF2-40B4-BE49-F238E27FC236}">
                <a16:creationId xmlns:a16="http://schemas.microsoft.com/office/drawing/2014/main" id="{DB840CFD-BD26-ED09-57D8-ADF1D29FDE68}"/>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1079290" y="3060000"/>
            <a:ext cx="7650709" cy="3113276"/>
          </a:xfrm>
        </p:spPr>
      </p:pic>
    </p:spTree>
    <p:extLst>
      <p:ext uri="{BB962C8B-B14F-4D97-AF65-F5344CB8AC3E}">
        <p14:creationId xmlns:p14="http://schemas.microsoft.com/office/powerpoint/2010/main" val="4004410438"/>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643CF2D-76DE-24B6-9B8E-680D48C00790}"/>
              </a:ext>
            </a:extLst>
          </p:cNvPr>
          <p:cNvSpPr/>
          <p:nvPr/>
        </p:nvSpPr>
        <p:spPr>
          <a:xfrm>
            <a:off x="113256" y="954266"/>
            <a:ext cx="8917488" cy="3000821"/>
          </a:xfrm>
          <a:prstGeom prst="rect">
            <a:avLst/>
          </a:prstGeom>
        </p:spPr>
        <p:txBody>
          <a:bodyPr wrap="square">
            <a:spAutoFit/>
          </a:bodyPr>
          <a:lstStyle/>
          <a:p>
            <a:r>
              <a:rPr lang="de-DE" sz="2700" dirty="0">
                <a:latin typeface="Helvetica" pitchFamily="2" charset="0"/>
              </a:rPr>
              <a:t>Bauen in der Klimakrise</a:t>
            </a:r>
            <a:br>
              <a:rPr lang="de-DE" sz="2700" dirty="0">
                <a:latin typeface="Helvetica" pitchFamily="2" charset="0"/>
              </a:rPr>
            </a:br>
            <a:endParaRPr lang="de-DE" sz="2700" dirty="0">
              <a:latin typeface="Helvetica" pitchFamily="2" charset="0"/>
            </a:endParaRPr>
          </a:p>
          <a:p>
            <a:pPr marL="257175" indent="-257175">
              <a:buAutoNum type="arabicPeriod"/>
            </a:pPr>
            <a:r>
              <a:rPr lang="de-DE" sz="2700" dirty="0">
                <a:solidFill>
                  <a:srgbClr val="FFC000"/>
                </a:solidFill>
                <a:latin typeface="Helvetica" pitchFamily="2" charset="0"/>
              </a:rPr>
              <a:t>Vorstellung</a:t>
            </a:r>
          </a:p>
          <a:p>
            <a:pPr marL="257175" indent="-257175">
              <a:buAutoNum type="arabicPeriod"/>
            </a:pPr>
            <a:r>
              <a:rPr lang="de-DE" sz="2700" dirty="0">
                <a:latin typeface="Helvetica" pitchFamily="2" charset="0"/>
              </a:rPr>
              <a:t>Ausgangslage Klimakrise</a:t>
            </a:r>
          </a:p>
          <a:p>
            <a:pPr marL="257175" indent="-257175">
              <a:buAutoNum type="arabicPeriod"/>
            </a:pPr>
            <a:r>
              <a:rPr lang="de-DE" sz="2700" dirty="0">
                <a:solidFill>
                  <a:srgbClr val="FFC000"/>
                </a:solidFill>
                <a:latin typeface="Helvetica" pitchFamily="2" charset="0"/>
              </a:rPr>
              <a:t>Strategien/Beispiele</a:t>
            </a:r>
          </a:p>
          <a:p>
            <a:pPr marL="257175" indent="-257175">
              <a:buFontTx/>
              <a:buAutoNum type="arabicPeriod"/>
            </a:pPr>
            <a:r>
              <a:rPr lang="de-DE" sz="2700" dirty="0">
                <a:solidFill>
                  <a:srgbClr val="FFC000"/>
                </a:solidFill>
                <a:latin typeface="Helvetica" pitchFamily="2" charset="0"/>
              </a:rPr>
              <a:t>Umbauen statt abbrechen</a:t>
            </a:r>
          </a:p>
          <a:p>
            <a:pPr marL="257175" indent="-257175">
              <a:buAutoNum type="arabicPeriod"/>
            </a:pPr>
            <a:r>
              <a:rPr lang="de-DE" sz="2700" dirty="0">
                <a:solidFill>
                  <a:schemeClr val="accent4"/>
                </a:solidFill>
                <a:latin typeface="Helvetica" pitchFamily="2" charset="0"/>
              </a:rPr>
              <a:t>Ausblick auf die Gegenwart</a:t>
            </a:r>
            <a:endParaRPr lang="de-DE" sz="2700" dirty="0">
              <a:solidFill>
                <a:srgbClr val="FFC000"/>
              </a:solidFill>
              <a:latin typeface="Helvetica" pitchFamily="2" charset="0"/>
            </a:endParaRPr>
          </a:p>
        </p:txBody>
      </p:sp>
      <p:sp>
        <p:nvSpPr>
          <p:cNvPr id="4" name="Fußzeilenplatzhalter 1">
            <a:extLst>
              <a:ext uri="{FF2B5EF4-FFF2-40B4-BE49-F238E27FC236}">
                <a16:creationId xmlns:a16="http://schemas.microsoft.com/office/drawing/2014/main" id="{6ED68342-2A47-4BC7-E1D5-E97D498CEF12}"/>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29125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35EEE54-4A47-EA4B-CC44-CFA2F06AD5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8" y="535539"/>
            <a:ext cx="8764865" cy="5904689"/>
          </a:xfrm>
          <a:prstGeom prst="rect">
            <a:avLst/>
          </a:prstGeom>
        </p:spPr>
      </p:pic>
      <p:sp>
        <p:nvSpPr>
          <p:cNvPr id="2" name="Rechteck 1">
            <a:extLst>
              <a:ext uri="{FF2B5EF4-FFF2-40B4-BE49-F238E27FC236}">
                <a16:creationId xmlns:a16="http://schemas.microsoft.com/office/drawing/2014/main" id="{B4809132-B99D-33D1-1FAD-1EE35B349882}"/>
              </a:ext>
            </a:extLst>
          </p:cNvPr>
          <p:cNvSpPr/>
          <p:nvPr/>
        </p:nvSpPr>
        <p:spPr>
          <a:xfrm>
            <a:off x="113256" y="117690"/>
            <a:ext cx="8917488" cy="323165"/>
          </a:xfrm>
          <a:prstGeom prst="rect">
            <a:avLst/>
          </a:prstGeom>
          <a:solidFill>
            <a:schemeClr val="bg1"/>
          </a:solidFill>
        </p:spPr>
        <p:txBody>
          <a:bodyPr wrap="square">
            <a:spAutoFit/>
          </a:bodyPr>
          <a:lstStyle/>
          <a:p>
            <a:r>
              <a:rPr lang="de-DE" sz="1500" dirty="0">
                <a:latin typeface="Helvetica" pitchFamily="2" charset="0"/>
              </a:rPr>
              <a:t>Wissenschaftlicher Konsens - Dringlichkeit</a:t>
            </a:r>
          </a:p>
        </p:txBody>
      </p:sp>
      <p:cxnSp>
        <p:nvCxnSpPr>
          <p:cNvPr id="4" name="Gerade Verbindung 3">
            <a:extLst>
              <a:ext uri="{FF2B5EF4-FFF2-40B4-BE49-F238E27FC236}">
                <a16:creationId xmlns:a16="http://schemas.microsoft.com/office/drawing/2014/main" id="{691DE696-2AB2-FFE3-19A2-3B7B5A2BBED1}"/>
              </a:ext>
            </a:extLst>
          </p:cNvPr>
          <p:cNvCxnSpPr>
            <a:cxnSpLocks/>
          </p:cNvCxnSpPr>
          <p:nvPr/>
        </p:nvCxnSpPr>
        <p:spPr>
          <a:xfrm>
            <a:off x="163831" y="417772"/>
            <a:ext cx="3678595"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F5051DC5-E5A2-D4BC-5941-A554AFD7ACD0}"/>
              </a:ext>
            </a:extLst>
          </p:cNvPr>
          <p:cNvCxnSpPr>
            <a:cxnSpLocks/>
          </p:cNvCxnSpPr>
          <p:nvPr/>
        </p:nvCxnSpPr>
        <p:spPr>
          <a:xfrm>
            <a:off x="3317966" y="1062206"/>
            <a:ext cx="29609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Fußzeilenplatzhalter 1">
            <a:extLst>
              <a:ext uri="{FF2B5EF4-FFF2-40B4-BE49-F238E27FC236}">
                <a16:creationId xmlns:a16="http://schemas.microsoft.com/office/drawing/2014/main" id="{19E67B44-76A2-9153-07F1-C7D970A75986}"/>
              </a:ext>
            </a:extLst>
          </p:cNvPr>
          <p:cNvSpPr txBox="1">
            <a:spLocks/>
          </p:cNvSpPr>
          <p:nvPr/>
        </p:nvSpPr>
        <p:spPr>
          <a:xfrm>
            <a:off x="-1" y="6584156"/>
            <a:ext cx="7088777"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baubüro</a:t>
            </a:r>
            <a:r>
              <a:rPr lang="de-CH" sz="800" dirty="0">
                <a:latin typeface="Helvetica Neue" panose="02000503000000020004" pitchFamily="2" charset="0"/>
                <a:ea typeface="Helvetica Neue" panose="02000503000000020004" pitchFamily="2" charset="0"/>
                <a:cs typeface="Helvetica Neue" panose="02000503000000020004" pitchFamily="2" charset="0"/>
              </a:rPr>
              <a:t> in situ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ag</a:t>
            </a:r>
            <a:r>
              <a:rPr lang="de-CH" sz="800" dirty="0">
                <a:latin typeface="Helvetica Neue" panose="02000503000000020004" pitchFamily="2" charset="0"/>
                <a:ea typeface="Helvetica Neue" panose="02000503000000020004" pitchFamily="2" charset="0"/>
                <a:cs typeface="Helvetica Neue" panose="02000503000000020004" pitchFamily="2" charset="0"/>
              </a:rPr>
              <a:t> || Andreas Haug,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dipl.</a:t>
            </a:r>
            <a:r>
              <a:rPr lang="de-CH" sz="800" dirty="0">
                <a:latin typeface="Helvetica Neue" panose="02000503000000020004" pitchFamily="2" charset="0"/>
                <a:ea typeface="Helvetica Neue" panose="02000503000000020004" pitchFamily="2" charset="0"/>
                <a:cs typeface="Helvetica Neue" panose="02000503000000020004" pitchFamily="2" charset="0"/>
              </a:rPr>
              <a:t> Architekt ETH SIA – Quelle: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robbie_andrew</a:t>
            </a:r>
            <a:r>
              <a:rPr lang="de-CH" sz="800" dirty="0">
                <a:latin typeface="Helvetica Neue" panose="02000503000000020004" pitchFamily="2" charset="0"/>
                <a:ea typeface="Helvetica Neue" panose="02000503000000020004" pitchFamily="2" charset="0"/>
                <a:cs typeface="Helvetica Neue" panose="02000503000000020004" pitchFamily="2" charset="0"/>
              </a:rPr>
              <a:t>, Data: GCP,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Emissions</a:t>
            </a:r>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budget</a:t>
            </a:r>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from</a:t>
            </a:r>
            <a:r>
              <a:rPr lang="de-CH" sz="800" dirty="0">
                <a:latin typeface="Helvetica Neue" panose="02000503000000020004" pitchFamily="2" charset="0"/>
                <a:ea typeface="Helvetica Neue" panose="02000503000000020004" pitchFamily="2" charset="0"/>
                <a:cs typeface="Helvetica Neue" panose="02000503000000020004" pitchFamily="2" charset="0"/>
              </a:rPr>
              <a:t> IPCC SR1.5</a:t>
            </a:r>
          </a:p>
        </p:txBody>
      </p:sp>
    </p:spTree>
    <p:extLst>
      <p:ext uri="{BB962C8B-B14F-4D97-AF65-F5344CB8AC3E}">
        <p14:creationId xmlns:p14="http://schemas.microsoft.com/office/powerpoint/2010/main" val="2799599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Screenshot, Reihe, Schrift enthält.&#10;&#10;Automatisch generierte Beschreibung">
            <a:extLst>
              <a:ext uri="{FF2B5EF4-FFF2-40B4-BE49-F238E27FC236}">
                <a16:creationId xmlns:a16="http://schemas.microsoft.com/office/drawing/2014/main" id="{D3B6EE5E-5EF1-5C72-33DA-1EE04A92188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275516" y="1254348"/>
            <a:ext cx="6592969" cy="4746402"/>
          </a:xfrm>
          <a:prstGeom prst="rect">
            <a:avLst/>
          </a:prstGeom>
        </p:spPr>
      </p:pic>
      <p:sp>
        <p:nvSpPr>
          <p:cNvPr id="4" name="Textfeld 3">
            <a:extLst>
              <a:ext uri="{FF2B5EF4-FFF2-40B4-BE49-F238E27FC236}">
                <a16:creationId xmlns:a16="http://schemas.microsoft.com/office/drawing/2014/main" id="{9DC7A702-EB2D-C7A1-3350-A4264A79EEB3}"/>
              </a:ext>
            </a:extLst>
          </p:cNvPr>
          <p:cNvSpPr txBox="1"/>
          <p:nvPr/>
        </p:nvSpPr>
        <p:spPr>
          <a:xfrm>
            <a:off x="7629703" y="2508580"/>
            <a:ext cx="401266" cy="1015663"/>
          </a:xfrm>
          <a:prstGeom prst="rect">
            <a:avLst/>
          </a:prstGeom>
          <a:noFill/>
        </p:spPr>
        <p:txBody>
          <a:bodyPr wrap="square" rtlCol="0">
            <a:spAutoFit/>
          </a:bodyPr>
          <a:lstStyle/>
          <a:p>
            <a:r>
              <a:rPr lang="de-DE" sz="6000" b="1" dirty="0">
                <a:solidFill>
                  <a:srgbClr val="FFC000"/>
                </a:solidFill>
              </a:rPr>
              <a:t>*</a:t>
            </a:r>
          </a:p>
        </p:txBody>
      </p:sp>
      <p:sp>
        <p:nvSpPr>
          <p:cNvPr id="3" name="Rechteck 2">
            <a:extLst>
              <a:ext uri="{FF2B5EF4-FFF2-40B4-BE49-F238E27FC236}">
                <a16:creationId xmlns:a16="http://schemas.microsoft.com/office/drawing/2014/main" id="{D5B1ED78-67F9-1C6F-D4EA-8DC7E507F370}"/>
              </a:ext>
            </a:extLst>
          </p:cNvPr>
          <p:cNvSpPr/>
          <p:nvPr/>
        </p:nvSpPr>
        <p:spPr>
          <a:xfrm>
            <a:off x="113256" y="137141"/>
            <a:ext cx="8917488" cy="323165"/>
          </a:xfrm>
          <a:prstGeom prst="rect">
            <a:avLst/>
          </a:prstGeom>
          <a:solidFill>
            <a:schemeClr val="bg1"/>
          </a:solidFill>
        </p:spPr>
        <p:txBody>
          <a:bodyPr wrap="square">
            <a:spAutoFit/>
          </a:bodyPr>
          <a:lstStyle/>
          <a:p>
            <a:r>
              <a:rPr lang="de-DE" sz="1500" dirty="0">
                <a:latin typeface="Helvetica" pitchFamily="2" charset="0"/>
              </a:rPr>
              <a:t>Aktuelle Tendenz</a:t>
            </a:r>
          </a:p>
        </p:txBody>
      </p:sp>
      <p:cxnSp>
        <p:nvCxnSpPr>
          <p:cNvPr id="7" name="Gerade Verbindung 6">
            <a:extLst>
              <a:ext uri="{FF2B5EF4-FFF2-40B4-BE49-F238E27FC236}">
                <a16:creationId xmlns:a16="http://schemas.microsoft.com/office/drawing/2014/main" id="{279593E5-8496-1D41-E5BF-6BBCBC0493F9}"/>
              </a:ext>
            </a:extLst>
          </p:cNvPr>
          <p:cNvCxnSpPr>
            <a:cxnSpLocks/>
          </p:cNvCxnSpPr>
          <p:nvPr/>
        </p:nvCxnSpPr>
        <p:spPr>
          <a:xfrm>
            <a:off x="163830" y="437223"/>
            <a:ext cx="149352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Fußzeilenplatzhalter 1">
            <a:extLst>
              <a:ext uri="{FF2B5EF4-FFF2-40B4-BE49-F238E27FC236}">
                <a16:creationId xmlns:a16="http://schemas.microsoft.com/office/drawing/2014/main" id="{57ABB58B-8AFF-4726-DDCD-C6EA469ED438}"/>
              </a:ext>
            </a:extLst>
          </p:cNvPr>
          <p:cNvSpPr txBox="1">
            <a:spLocks/>
          </p:cNvSpPr>
          <p:nvPr/>
        </p:nvSpPr>
        <p:spPr>
          <a:xfrm>
            <a:off x="0" y="6584156"/>
            <a:ext cx="9144000"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baubüro</a:t>
            </a:r>
            <a:r>
              <a:rPr lang="de-CH" sz="800" dirty="0">
                <a:latin typeface="Helvetica Neue" panose="02000503000000020004" pitchFamily="2" charset="0"/>
                <a:ea typeface="Helvetica Neue" panose="02000503000000020004" pitchFamily="2" charset="0"/>
                <a:cs typeface="Helvetica Neue" panose="02000503000000020004" pitchFamily="2" charset="0"/>
              </a:rPr>
              <a:t> in situ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ag</a:t>
            </a:r>
            <a:r>
              <a:rPr lang="de-CH" sz="800" dirty="0">
                <a:latin typeface="Helvetica Neue" panose="02000503000000020004" pitchFamily="2" charset="0"/>
                <a:ea typeface="Helvetica Neue" panose="02000503000000020004" pitchFamily="2" charset="0"/>
                <a:cs typeface="Helvetica Neue" panose="02000503000000020004" pitchFamily="2" charset="0"/>
              </a:rPr>
              <a:t> || Andreas Haug,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dipl.</a:t>
            </a:r>
            <a:r>
              <a:rPr lang="de-CH" sz="800" dirty="0">
                <a:latin typeface="Helvetica Neue" panose="02000503000000020004" pitchFamily="2" charset="0"/>
                <a:ea typeface="Helvetica Neue" panose="02000503000000020004" pitchFamily="2" charset="0"/>
                <a:cs typeface="Helvetica Neue" panose="02000503000000020004" pitchFamily="2" charset="0"/>
              </a:rPr>
              <a:t> Architekt ETH SIA – Quelle: Anna-Lena Walther, basierend auf: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Azote</a:t>
            </a:r>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for</a:t>
            </a:r>
            <a:r>
              <a:rPr lang="de-CH" sz="800" dirty="0">
                <a:latin typeface="Helvetica Neue" panose="02000503000000020004" pitchFamily="2" charset="0"/>
                <a:ea typeface="Helvetica Neue" panose="02000503000000020004" pitchFamily="2" charset="0"/>
                <a:cs typeface="Helvetica Neue" panose="02000503000000020004" pitchFamily="2" charset="0"/>
              </a:rPr>
              <a:t> Stockholm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Resilience</a:t>
            </a:r>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Centre</a:t>
            </a:r>
            <a:r>
              <a:rPr lang="de-CH" sz="800" dirty="0">
                <a:latin typeface="Helvetica Neue" panose="02000503000000020004" pitchFamily="2" charset="0"/>
                <a:ea typeface="Helvetica Neue" panose="02000503000000020004" pitchFamily="2" charset="0"/>
                <a:cs typeface="Helvetica Neue" panose="02000503000000020004" pitchFamily="2" charset="0"/>
              </a:rPr>
              <a:t>, Stockholm University.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Based</a:t>
            </a:r>
            <a:r>
              <a:rPr lang="de-CH" sz="800" dirty="0">
                <a:latin typeface="Helvetica Neue" panose="02000503000000020004" pitchFamily="2" charset="0"/>
                <a:ea typeface="Helvetica Neue" panose="02000503000000020004" pitchFamily="2" charset="0"/>
                <a:cs typeface="Helvetica Neue" panose="02000503000000020004" pitchFamily="2" charset="0"/>
              </a:rPr>
              <a:t> on Richardson et al. 2023, Steffen et al. 2015, and Rockström et al. 2009 </a:t>
            </a:r>
          </a:p>
          <a:p>
            <a:endParaRPr lang="de-CH" sz="8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87570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5B1ED78-67F9-1C6F-D4EA-8DC7E507F370}"/>
              </a:ext>
            </a:extLst>
          </p:cNvPr>
          <p:cNvSpPr/>
          <p:nvPr/>
        </p:nvSpPr>
        <p:spPr>
          <a:xfrm>
            <a:off x="113256" y="98235"/>
            <a:ext cx="8917488" cy="323165"/>
          </a:xfrm>
          <a:prstGeom prst="rect">
            <a:avLst/>
          </a:prstGeom>
          <a:solidFill>
            <a:schemeClr val="bg1"/>
          </a:solidFill>
        </p:spPr>
        <p:txBody>
          <a:bodyPr wrap="square">
            <a:spAutoFit/>
          </a:bodyPr>
          <a:lstStyle/>
          <a:p>
            <a:r>
              <a:rPr lang="de-DE" sz="1500" dirty="0">
                <a:latin typeface="Helvetica" pitchFamily="2" charset="0"/>
              </a:rPr>
              <a:t>Statistik Schweiz</a:t>
            </a:r>
          </a:p>
        </p:txBody>
      </p:sp>
      <p:pic>
        <p:nvPicPr>
          <p:cNvPr id="6" name="Grafik 5">
            <a:extLst>
              <a:ext uri="{FF2B5EF4-FFF2-40B4-BE49-F238E27FC236}">
                <a16:creationId xmlns:a16="http://schemas.microsoft.com/office/drawing/2014/main" id="{2245C799-3C51-672D-F162-BD0554AE10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3037" y="1833419"/>
            <a:ext cx="7537925" cy="3191161"/>
          </a:xfrm>
          <a:prstGeom prst="rect">
            <a:avLst/>
          </a:prstGeom>
        </p:spPr>
      </p:pic>
      <p:cxnSp>
        <p:nvCxnSpPr>
          <p:cNvPr id="10" name="Gerade Verbindung 9">
            <a:extLst>
              <a:ext uri="{FF2B5EF4-FFF2-40B4-BE49-F238E27FC236}">
                <a16:creationId xmlns:a16="http://schemas.microsoft.com/office/drawing/2014/main" id="{651DC89C-81BE-0711-4082-A0510A930F46}"/>
              </a:ext>
            </a:extLst>
          </p:cNvPr>
          <p:cNvCxnSpPr>
            <a:cxnSpLocks/>
          </p:cNvCxnSpPr>
          <p:nvPr/>
        </p:nvCxnSpPr>
        <p:spPr>
          <a:xfrm>
            <a:off x="4508771" y="3775083"/>
            <a:ext cx="3598909"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F71BE4C6-DFE5-E4F6-FA71-64E903BA8ED7}"/>
              </a:ext>
            </a:extLst>
          </p:cNvPr>
          <p:cNvCxnSpPr>
            <a:cxnSpLocks/>
          </p:cNvCxnSpPr>
          <p:nvPr/>
        </p:nvCxnSpPr>
        <p:spPr>
          <a:xfrm>
            <a:off x="910590" y="4058368"/>
            <a:ext cx="3213608"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775C9DC4-3033-49C2-8D08-F6ADC8097F4A}"/>
              </a:ext>
            </a:extLst>
          </p:cNvPr>
          <p:cNvCxnSpPr>
            <a:cxnSpLocks/>
          </p:cNvCxnSpPr>
          <p:nvPr/>
        </p:nvCxnSpPr>
        <p:spPr>
          <a:xfrm>
            <a:off x="163830" y="398317"/>
            <a:ext cx="149352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9AB84730-056D-2D17-5656-6D61011255EB}"/>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baubüro</a:t>
            </a:r>
            <a:r>
              <a:rPr lang="de-CH" sz="800" dirty="0">
                <a:latin typeface="Helvetica Neue" panose="02000503000000020004" pitchFamily="2" charset="0"/>
                <a:ea typeface="Helvetica Neue" panose="02000503000000020004" pitchFamily="2" charset="0"/>
                <a:cs typeface="Helvetica Neue" panose="02000503000000020004" pitchFamily="2" charset="0"/>
              </a:rPr>
              <a:t> in situ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ag</a:t>
            </a:r>
            <a:r>
              <a:rPr lang="de-CH" sz="800" dirty="0">
                <a:latin typeface="Helvetica Neue" panose="02000503000000020004" pitchFamily="2" charset="0"/>
                <a:ea typeface="Helvetica Neue" panose="02000503000000020004" pitchFamily="2" charset="0"/>
                <a:cs typeface="Helvetica Neue" panose="02000503000000020004" pitchFamily="2" charset="0"/>
              </a:rPr>
              <a:t> || Andreas Haug,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dipl.</a:t>
            </a:r>
            <a:r>
              <a:rPr lang="de-CH" sz="800" dirty="0">
                <a:latin typeface="Helvetica Neue" panose="02000503000000020004" pitchFamily="2" charset="0"/>
                <a:ea typeface="Helvetica Neue" panose="02000503000000020004" pitchFamily="2" charset="0"/>
                <a:cs typeface="Helvetica Neue" panose="02000503000000020004" pitchFamily="2" charset="0"/>
              </a:rPr>
              <a:t> Architekt ETH SIA – Quelle: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admin.ch</a:t>
            </a:r>
            <a:r>
              <a:rPr lang="de-CH" sz="800" dirty="0">
                <a:latin typeface="Helvetica Neue" panose="02000503000000020004" pitchFamily="2" charset="0"/>
                <a:ea typeface="Helvetica Neue" panose="02000503000000020004" pitchFamily="2" charset="0"/>
                <a:cs typeface="Helvetica Neue" panose="02000503000000020004" pitchFamily="2" charset="0"/>
              </a:rPr>
              <a:t>, 2024</a:t>
            </a:r>
          </a:p>
        </p:txBody>
      </p:sp>
    </p:spTree>
    <p:extLst>
      <p:ext uri="{BB962C8B-B14F-4D97-AF65-F5344CB8AC3E}">
        <p14:creationId xmlns:p14="http://schemas.microsoft.com/office/powerpoint/2010/main" val="1095030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5C405A2-FD0B-B254-0B6E-F495259C34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8746" y="1083063"/>
            <a:ext cx="6666509" cy="4390793"/>
          </a:xfrm>
          <a:prstGeom prst="rect">
            <a:avLst/>
          </a:prstGeom>
        </p:spPr>
      </p:pic>
      <p:sp>
        <p:nvSpPr>
          <p:cNvPr id="10" name="Rechteck 9">
            <a:extLst>
              <a:ext uri="{FF2B5EF4-FFF2-40B4-BE49-F238E27FC236}">
                <a16:creationId xmlns:a16="http://schemas.microsoft.com/office/drawing/2014/main" id="{DFF24F5A-DB3C-FC92-7C31-34CE0DEBD559}"/>
              </a:ext>
            </a:extLst>
          </p:cNvPr>
          <p:cNvSpPr/>
          <p:nvPr/>
        </p:nvSpPr>
        <p:spPr>
          <a:xfrm>
            <a:off x="113256" y="146865"/>
            <a:ext cx="8917488" cy="323165"/>
          </a:xfrm>
          <a:prstGeom prst="rect">
            <a:avLst/>
          </a:prstGeom>
          <a:solidFill>
            <a:schemeClr val="bg1"/>
          </a:solidFill>
        </p:spPr>
        <p:txBody>
          <a:bodyPr wrap="square">
            <a:spAutoFit/>
          </a:bodyPr>
          <a:lstStyle/>
          <a:p>
            <a:r>
              <a:rPr lang="de-DE" sz="1500" dirty="0">
                <a:latin typeface="Helvetica" pitchFamily="2" charset="0"/>
              </a:rPr>
              <a:t>Anteil Gebäudesektor</a:t>
            </a:r>
          </a:p>
        </p:txBody>
      </p:sp>
      <p:cxnSp>
        <p:nvCxnSpPr>
          <p:cNvPr id="11" name="Gerade Verbindung 10">
            <a:extLst>
              <a:ext uri="{FF2B5EF4-FFF2-40B4-BE49-F238E27FC236}">
                <a16:creationId xmlns:a16="http://schemas.microsoft.com/office/drawing/2014/main" id="{61A1C3D2-CF5C-8E51-9285-B50D91AE51B5}"/>
              </a:ext>
            </a:extLst>
          </p:cNvPr>
          <p:cNvCxnSpPr>
            <a:cxnSpLocks/>
          </p:cNvCxnSpPr>
          <p:nvPr/>
        </p:nvCxnSpPr>
        <p:spPr>
          <a:xfrm>
            <a:off x="163831" y="446947"/>
            <a:ext cx="1860116"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96E8D64F-8399-9454-9A9F-8E7D53B6CC96}"/>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baubüro</a:t>
            </a:r>
            <a:r>
              <a:rPr lang="de-CH" sz="800" dirty="0">
                <a:latin typeface="Helvetica Neue" panose="02000503000000020004" pitchFamily="2" charset="0"/>
                <a:ea typeface="Helvetica Neue" panose="02000503000000020004" pitchFamily="2" charset="0"/>
                <a:cs typeface="Helvetica Neue" panose="02000503000000020004" pitchFamily="2" charset="0"/>
              </a:rPr>
              <a:t> in situ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ag</a:t>
            </a:r>
            <a:r>
              <a:rPr lang="de-CH" sz="800" dirty="0">
                <a:latin typeface="Helvetica Neue" panose="02000503000000020004" pitchFamily="2" charset="0"/>
                <a:ea typeface="Helvetica Neue" panose="02000503000000020004" pitchFamily="2" charset="0"/>
                <a:cs typeface="Helvetica Neue" panose="02000503000000020004" pitchFamily="2" charset="0"/>
              </a:rPr>
              <a:t> || Andreas Haug,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dipl.</a:t>
            </a:r>
            <a:r>
              <a:rPr lang="de-CH" sz="800" dirty="0">
                <a:latin typeface="Helvetica Neue" panose="02000503000000020004" pitchFamily="2" charset="0"/>
                <a:ea typeface="Helvetica Neue" panose="02000503000000020004" pitchFamily="2" charset="0"/>
                <a:cs typeface="Helvetica Neue" panose="02000503000000020004" pitchFamily="2" charset="0"/>
              </a:rPr>
              <a:t> Architekt ETH SIA – Quelle: UNEP</a:t>
            </a:r>
          </a:p>
        </p:txBody>
      </p:sp>
    </p:spTree>
    <p:extLst>
      <p:ext uri="{BB962C8B-B14F-4D97-AF65-F5344CB8AC3E}">
        <p14:creationId xmlns:p14="http://schemas.microsoft.com/office/powerpoint/2010/main" val="2509002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2">
            <a:extLst>
              <a:ext uri="{FF2B5EF4-FFF2-40B4-BE49-F238E27FC236}">
                <a16:creationId xmlns:a16="http://schemas.microsoft.com/office/drawing/2014/main" id="{83BCE719-B7FA-FE7F-6870-6FA97AB94D4F}"/>
              </a:ext>
            </a:extLst>
          </p:cNvPr>
          <p:cNvSpPr txBox="1">
            <a:spLocks/>
          </p:cNvSpPr>
          <p:nvPr/>
        </p:nvSpPr>
        <p:spPr>
          <a:xfrm>
            <a:off x="693085" y="5631025"/>
            <a:ext cx="2326841" cy="2756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600" dirty="0"/>
              <a:t>Quelle: </a:t>
            </a:r>
            <a:r>
              <a:rPr lang="de-CH" sz="600" dirty="0"/>
              <a:t>BFS – Umweltgesamtrechnung 2022</a:t>
            </a:r>
          </a:p>
        </p:txBody>
      </p:sp>
      <p:pic>
        <p:nvPicPr>
          <p:cNvPr id="2" name="Grafik 1">
            <a:extLst>
              <a:ext uri="{FF2B5EF4-FFF2-40B4-BE49-F238E27FC236}">
                <a16:creationId xmlns:a16="http://schemas.microsoft.com/office/drawing/2014/main" id="{7BCAAAF5-0E90-3174-4B23-03F97B20A6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097742"/>
            <a:ext cx="6436736" cy="3913094"/>
          </a:xfrm>
          <a:prstGeom prst="rect">
            <a:avLst/>
          </a:prstGeom>
        </p:spPr>
      </p:pic>
      <p:sp>
        <p:nvSpPr>
          <p:cNvPr id="3" name="Rechteck 2">
            <a:extLst>
              <a:ext uri="{FF2B5EF4-FFF2-40B4-BE49-F238E27FC236}">
                <a16:creationId xmlns:a16="http://schemas.microsoft.com/office/drawing/2014/main" id="{A413CCC1-721C-A856-E1CD-51375B5387CD}"/>
              </a:ext>
            </a:extLst>
          </p:cNvPr>
          <p:cNvSpPr/>
          <p:nvPr/>
        </p:nvSpPr>
        <p:spPr>
          <a:xfrm>
            <a:off x="113256" y="107953"/>
            <a:ext cx="8917488" cy="323165"/>
          </a:xfrm>
          <a:prstGeom prst="rect">
            <a:avLst/>
          </a:prstGeom>
          <a:solidFill>
            <a:schemeClr val="bg1"/>
          </a:solidFill>
        </p:spPr>
        <p:txBody>
          <a:bodyPr wrap="square">
            <a:spAutoFit/>
          </a:bodyPr>
          <a:lstStyle/>
          <a:p>
            <a:r>
              <a:rPr lang="de-DE" sz="1500" dirty="0">
                <a:latin typeface="Helvetica" pitchFamily="2" charset="0"/>
              </a:rPr>
              <a:t>Treibhausgasemissionen aufgrund der Schweizer Endnachfrage</a:t>
            </a:r>
          </a:p>
        </p:txBody>
      </p:sp>
      <p:sp>
        <p:nvSpPr>
          <p:cNvPr id="4" name="Rechteck 3">
            <a:extLst>
              <a:ext uri="{FF2B5EF4-FFF2-40B4-BE49-F238E27FC236}">
                <a16:creationId xmlns:a16="http://schemas.microsoft.com/office/drawing/2014/main" id="{C064979B-57E0-F566-8A95-D4813AB224A0}"/>
              </a:ext>
            </a:extLst>
          </p:cNvPr>
          <p:cNvSpPr/>
          <p:nvPr/>
        </p:nvSpPr>
        <p:spPr>
          <a:xfrm>
            <a:off x="113256" y="1821601"/>
            <a:ext cx="8917488" cy="323165"/>
          </a:xfrm>
          <a:prstGeom prst="rect">
            <a:avLst/>
          </a:prstGeom>
          <a:solidFill>
            <a:schemeClr val="bg1"/>
          </a:solidFill>
        </p:spPr>
        <p:txBody>
          <a:bodyPr wrap="square">
            <a:spAutoFit/>
          </a:bodyPr>
          <a:lstStyle/>
          <a:p>
            <a:r>
              <a:rPr lang="de-DE" sz="1500" dirty="0">
                <a:latin typeface="Helvetica" pitchFamily="2" charset="0"/>
              </a:rPr>
              <a:t>Millionen Tonnen CO2-Äquivalente</a:t>
            </a:r>
          </a:p>
        </p:txBody>
      </p:sp>
      <p:sp>
        <p:nvSpPr>
          <p:cNvPr id="5" name="Rechteck 4">
            <a:extLst>
              <a:ext uri="{FF2B5EF4-FFF2-40B4-BE49-F238E27FC236}">
                <a16:creationId xmlns:a16="http://schemas.microsoft.com/office/drawing/2014/main" id="{009E1796-B505-541F-DF34-9F46897F3F81}"/>
              </a:ext>
            </a:extLst>
          </p:cNvPr>
          <p:cNvSpPr/>
          <p:nvPr/>
        </p:nvSpPr>
        <p:spPr>
          <a:xfrm>
            <a:off x="6436736" y="2236240"/>
            <a:ext cx="8917488" cy="300082"/>
          </a:xfrm>
          <a:prstGeom prst="rect">
            <a:avLst/>
          </a:prstGeom>
          <a:solidFill>
            <a:schemeClr val="bg1"/>
          </a:solidFill>
        </p:spPr>
        <p:txBody>
          <a:bodyPr wrap="square">
            <a:spAutoFit/>
          </a:bodyPr>
          <a:lstStyle/>
          <a:p>
            <a:r>
              <a:rPr lang="de-DE" sz="1350" dirty="0">
                <a:latin typeface="Helvetica" pitchFamily="2" charset="0"/>
              </a:rPr>
              <a:t>Importbedingte Emissionen</a:t>
            </a:r>
          </a:p>
        </p:txBody>
      </p:sp>
      <p:sp>
        <p:nvSpPr>
          <p:cNvPr id="7" name="Rechteck 6">
            <a:extLst>
              <a:ext uri="{FF2B5EF4-FFF2-40B4-BE49-F238E27FC236}">
                <a16:creationId xmlns:a16="http://schemas.microsoft.com/office/drawing/2014/main" id="{93FA7B52-FD24-308C-6778-E346265E2002}"/>
              </a:ext>
            </a:extLst>
          </p:cNvPr>
          <p:cNvSpPr/>
          <p:nvPr/>
        </p:nvSpPr>
        <p:spPr>
          <a:xfrm>
            <a:off x="6436736" y="2629567"/>
            <a:ext cx="8917488" cy="300082"/>
          </a:xfrm>
          <a:prstGeom prst="rect">
            <a:avLst/>
          </a:prstGeom>
          <a:solidFill>
            <a:schemeClr val="bg1"/>
          </a:solidFill>
        </p:spPr>
        <p:txBody>
          <a:bodyPr wrap="square">
            <a:spAutoFit/>
          </a:bodyPr>
          <a:lstStyle/>
          <a:p>
            <a:r>
              <a:rPr lang="de-DE" sz="1350" dirty="0">
                <a:latin typeface="Helvetica" pitchFamily="2" charset="0"/>
              </a:rPr>
              <a:t>Inländische Emissionen</a:t>
            </a:r>
          </a:p>
        </p:txBody>
      </p:sp>
      <p:cxnSp>
        <p:nvCxnSpPr>
          <p:cNvPr id="8" name="Gerade Verbindung 7">
            <a:extLst>
              <a:ext uri="{FF2B5EF4-FFF2-40B4-BE49-F238E27FC236}">
                <a16:creationId xmlns:a16="http://schemas.microsoft.com/office/drawing/2014/main" id="{FC92AEEF-3C1E-034D-73A7-1505CDF154D8}"/>
              </a:ext>
            </a:extLst>
          </p:cNvPr>
          <p:cNvCxnSpPr>
            <a:cxnSpLocks/>
          </p:cNvCxnSpPr>
          <p:nvPr/>
        </p:nvCxnSpPr>
        <p:spPr>
          <a:xfrm>
            <a:off x="163830" y="408035"/>
            <a:ext cx="5439658"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Fußzeilenplatzhalter 1">
            <a:extLst>
              <a:ext uri="{FF2B5EF4-FFF2-40B4-BE49-F238E27FC236}">
                <a16:creationId xmlns:a16="http://schemas.microsoft.com/office/drawing/2014/main" id="{B5F23368-A75E-F708-49F8-A892600E756A}"/>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baubüro</a:t>
            </a:r>
            <a:r>
              <a:rPr lang="de-CH" sz="800" dirty="0">
                <a:latin typeface="Helvetica Neue" panose="02000503000000020004" pitchFamily="2" charset="0"/>
                <a:ea typeface="Helvetica Neue" panose="02000503000000020004" pitchFamily="2" charset="0"/>
                <a:cs typeface="Helvetica Neue" panose="02000503000000020004" pitchFamily="2" charset="0"/>
              </a:rPr>
              <a:t> in situ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ag</a:t>
            </a:r>
            <a:r>
              <a:rPr lang="de-CH" sz="800" dirty="0">
                <a:latin typeface="Helvetica Neue" panose="02000503000000020004" pitchFamily="2" charset="0"/>
                <a:ea typeface="Helvetica Neue" panose="02000503000000020004" pitchFamily="2" charset="0"/>
                <a:cs typeface="Helvetica Neue" panose="02000503000000020004" pitchFamily="2" charset="0"/>
              </a:rPr>
              <a:t> || Andreas Haug,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dipl.</a:t>
            </a:r>
            <a:r>
              <a:rPr lang="de-CH" sz="800" dirty="0">
                <a:latin typeface="Helvetica Neue" panose="02000503000000020004" pitchFamily="2" charset="0"/>
                <a:ea typeface="Helvetica Neue" panose="02000503000000020004" pitchFamily="2" charset="0"/>
                <a:cs typeface="Helvetica Neue" panose="02000503000000020004" pitchFamily="2" charset="0"/>
              </a:rPr>
              <a:t> Architekt ETH SIA – Quelle: Bundesamt für Statistik</a:t>
            </a:r>
          </a:p>
        </p:txBody>
      </p:sp>
    </p:spTree>
    <p:extLst>
      <p:ext uri="{BB962C8B-B14F-4D97-AF65-F5344CB8AC3E}">
        <p14:creationId xmlns:p14="http://schemas.microsoft.com/office/powerpoint/2010/main" val="225532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CEB96CA-5A64-79BF-08FD-F24B34459AFA}"/>
              </a:ext>
            </a:extLst>
          </p:cNvPr>
          <p:cNvSpPr/>
          <p:nvPr/>
        </p:nvSpPr>
        <p:spPr>
          <a:xfrm>
            <a:off x="113256" y="954266"/>
            <a:ext cx="8917488" cy="3000821"/>
          </a:xfrm>
          <a:prstGeom prst="rect">
            <a:avLst/>
          </a:prstGeom>
        </p:spPr>
        <p:txBody>
          <a:bodyPr wrap="square">
            <a:spAutoFit/>
          </a:bodyPr>
          <a:lstStyle/>
          <a:p>
            <a:r>
              <a:rPr lang="de-DE" sz="2700" dirty="0">
                <a:latin typeface="Helvetica" pitchFamily="2" charset="0"/>
              </a:rPr>
              <a:t>Bauen in der Klimakrise</a:t>
            </a:r>
            <a:br>
              <a:rPr lang="de-DE" sz="2700" dirty="0">
                <a:latin typeface="Helvetica" pitchFamily="2" charset="0"/>
              </a:rPr>
            </a:br>
            <a:endParaRPr lang="de-DE" sz="2700" dirty="0">
              <a:latin typeface="Helvetica" pitchFamily="2" charset="0"/>
            </a:endParaRPr>
          </a:p>
          <a:p>
            <a:pPr marL="257175" indent="-257175">
              <a:buAutoNum type="arabicPeriod"/>
            </a:pPr>
            <a:r>
              <a:rPr lang="de-DE" sz="2700" dirty="0">
                <a:solidFill>
                  <a:srgbClr val="FFC000"/>
                </a:solidFill>
                <a:latin typeface="Helvetica" pitchFamily="2" charset="0"/>
              </a:rPr>
              <a:t>Vorstellung</a:t>
            </a:r>
          </a:p>
          <a:p>
            <a:pPr marL="257175" indent="-257175">
              <a:buAutoNum type="arabicPeriod"/>
            </a:pPr>
            <a:r>
              <a:rPr lang="de-DE" sz="2700" dirty="0">
                <a:solidFill>
                  <a:srgbClr val="FFC000"/>
                </a:solidFill>
                <a:latin typeface="Helvetica" pitchFamily="2" charset="0"/>
              </a:rPr>
              <a:t>Ausgangslage Klimakrise</a:t>
            </a:r>
          </a:p>
          <a:p>
            <a:pPr marL="257175" indent="-257175">
              <a:buAutoNum type="arabicPeriod"/>
            </a:pPr>
            <a:r>
              <a:rPr lang="de-DE" sz="2700" dirty="0">
                <a:latin typeface="Helvetica" pitchFamily="2" charset="0"/>
              </a:rPr>
              <a:t>Strategien/Beispiele</a:t>
            </a:r>
          </a:p>
          <a:p>
            <a:pPr marL="257175" indent="-257175">
              <a:buFontTx/>
              <a:buAutoNum type="arabicPeriod"/>
            </a:pPr>
            <a:r>
              <a:rPr lang="de-DE" sz="2700" dirty="0">
                <a:solidFill>
                  <a:srgbClr val="FFC000"/>
                </a:solidFill>
                <a:latin typeface="Helvetica" pitchFamily="2" charset="0"/>
              </a:rPr>
              <a:t>Umbauen statt abbrechen</a:t>
            </a:r>
          </a:p>
          <a:p>
            <a:pPr marL="257175" indent="-257175">
              <a:buFontTx/>
              <a:buAutoNum type="arabicPeriod"/>
            </a:pPr>
            <a:r>
              <a:rPr lang="de-DE" sz="2700" dirty="0">
                <a:solidFill>
                  <a:schemeClr val="accent4"/>
                </a:solidFill>
                <a:latin typeface="Helvetica" pitchFamily="2" charset="0"/>
              </a:rPr>
              <a:t>Ausblick auf die Gegenwart</a:t>
            </a:r>
            <a:endParaRPr lang="de-DE" sz="2700" dirty="0">
              <a:solidFill>
                <a:srgbClr val="FFC000"/>
              </a:solidFill>
              <a:latin typeface="Helvetica" pitchFamily="2" charset="0"/>
            </a:endParaRPr>
          </a:p>
        </p:txBody>
      </p:sp>
      <p:sp>
        <p:nvSpPr>
          <p:cNvPr id="4" name="Fußzeilenplatzhalter 1">
            <a:extLst>
              <a:ext uri="{FF2B5EF4-FFF2-40B4-BE49-F238E27FC236}">
                <a16:creationId xmlns:a16="http://schemas.microsoft.com/office/drawing/2014/main" id="{AFD3E388-DD2A-12DF-AC63-4E7D5DF44991}"/>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81597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Grafik 6">
            <a:extLst>
              <a:ext uri="{FF2B5EF4-FFF2-40B4-BE49-F238E27FC236}">
                <a16:creationId xmlns:a16="http://schemas.microsoft.com/office/drawing/2014/main" id="{F5733175-3205-01B3-44B9-F461A2532ED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3"/>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C35C26EF-B0CA-1758-535D-54DC1B42761D}"/>
              </a:ext>
            </a:extLst>
          </p:cNvPr>
          <p:cNvSpPr txBox="1"/>
          <p:nvPr/>
        </p:nvSpPr>
        <p:spPr>
          <a:xfrm>
            <a:off x="163830" y="156588"/>
            <a:ext cx="3838437" cy="323165"/>
          </a:xfrm>
          <a:prstGeom prst="rect">
            <a:avLst/>
          </a:prstGeom>
          <a:solidFill>
            <a:schemeClr val="bg1"/>
          </a:solidFill>
        </p:spPr>
        <p:txBody>
          <a:bodyPr wrap="square" rtlCol="0">
            <a:spAutoFit/>
          </a:bodyPr>
          <a:lstStyle/>
          <a:p>
            <a:pPr algn="l"/>
            <a:r>
              <a:rPr lang="de-CH" sz="1500" dirty="0">
                <a:latin typeface="Helvetica" pitchFamily="2" charset="0"/>
              </a:rPr>
              <a:t>Nachverdichtung </a:t>
            </a:r>
            <a:r>
              <a:rPr lang="de-CH" sz="1500" dirty="0" err="1">
                <a:latin typeface="Helvetica" pitchFamily="2" charset="0"/>
              </a:rPr>
              <a:t>Wehntalerstrasse</a:t>
            </a:r>
            <a:r>
              <a:rPr lang="de-CH" sz="1500" dirty="0">
                <a:latin typeface="Helvetica" pitchFamily="2" charset="0"/>
              </a:rPr>
              <a:t>, Zürich</a:t>
            </a:r>
          </a:p>
        </p:txBody>
      </p:sp>
      <p:cxnSp>
        <p:nvCxnSpPr>
          <p:cNvPr id="3" name="Gerade Verbindung 2">
            <a:extLst>
              <a:ext uri="{FF2B5EF4-FFF2-40B4-BE49-F238E27FC236}">
                <a16:creationId xmlns:a16="http://schemas.microsoft.com/office/drawing/2014/main" id="{9534A903-7205-B0AA-FFC4-73CF2674347C}"/>
              </a:ext>
            </a:extLst>
          </p:cNvPr>
          <p:cNvCxnSpPr>
            <a:cxnSpLocks/>
          </p:cNvCxnSpPr>
          <p:nvPr/>
        </p:nvCxnSpPr>
        <p:spPr>
          <a:xfrm>
            <a:off x="163830" y="456670"/>
            <a:ext cx="3838437"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Fußzeilenplatzhalter 1">
            <a:extLst>
              <a:ext uri="{FF2B5EF4-FFF2-40B4-BE49-F238E27FC236}">
                <a16:creationId xmlns:a16="http://schemas.microsoft.com/office/drawing/2014/main" id="{F0F3DCA0-96BA-7E99-7256-969C2BA6CBB5}"/>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uppieren 2">
            <a:extLst>
              <a:ext uri="{FF2B5EF4-FFF2-40B4-BE49-F238E27FC236}">
                <a16:creationId xmlns:a16="http://schemas.microsoft.com/office/drawing/2014/main" id="{94EEDC9A-FB83-D684-DCA2-6848556AC61B}"/>
              </a:ext>
            </a:extLst>
          </p:cNvPr>
          <p:cNvGrpSpPr>
            <a:grpSpLocks/>
          </p:cNvGrpSpPr>
          <p:nvPr/>
        </p:nvGrpSpPr>
        <p:grpSpPr bwMode="auto">
          <a:xfrm>
            <a:off x="0" y="1026023"/>
            <a:ext cx="9144000" cy="5831977"/>
            <a:chOff x="0" y="710780"/>
            <a:chExt cx="8875594" cy="5657719"/>
          </a:xfrm>
        </p:grpSpPr>
        <p:pic>
          <p:nvPicPr>
            <p:cNvPr id="24587" name="Grafik 4">
              <a:extLst>
                <a:ext uri="{FF2B5EF4-FFF2-40B4-BE49-F238E27FC236}">
                  <a16:creationId xmlns:a16="http://schemas.microsoft.com/office/drawing/2014/main" id="{1513E15A-B29D-D8D2-208D-9157A1C92C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10780"/>
              <a:ext cx="8875594" cy="565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0E58657C-3FC9-5963-3532-5B19A8F156FB}"/>
                </a:ext>
              </a:extLst>
            </p:cNvPr>
            <p:cNvSpPr/>
            <p:nvPr/>
          </p:nvSpPr>
          <p:spPr>
            <a:xfrm>
              <a:off x="2697987" y="2510834"/>
              <a:ext cx="287595" cy="295977"/>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7" name="Oval 6">
              <a:extLst>
                <a:ext uri="{FF2B5EF4-FFF2-40B4-BE49-F238E27FC236}">
                  <a16:creationId xmlns:a16="http://schemas.microsoft.com/office/drawing/2014/main" id="{0E7BEFD4-7C67-50E3-50E0-B985067098C9}"/>
                </a:ext>
              </a:extLst>
            </p:cNvPr>
            <p:cNvSpPr/>
            <p:nvPr/>
          </p:nvSpPr>
          <p:spPr>
            <a:xfrm>
              <a:off x="2888769" y="2739932"/>
              <a:ext cx="287595" cy="29455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8" name="Oval 7">
              <a:extLst>
                <a:ext uri="{FF2B5EF4-FFF2-40B4-BE49-F238E27FC236}">
                  <a16:creationId xmlns:a16="http://schemas.microsoft.com/office/drawing/2014/main" id="{48B605E4-AE78-C084-9C03-E38FB96584E3}"/>
                </a:ext>
              </a:extLst>
            </p:cNvPr>
            <p:cNvSpPr/>
            <p:nvPr/>
          </p:nvSpPr>
          <p:spPr>
            <a:xfrm>
              <a:off x="3051075" y="3034486"/>
              <a:ext cx="287595" cy="294554"/>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9" name="Oval 8">
              <a:extLst>
                <a:ext uri="{FF2B5EF4-FFF2-40B4-BE49-F238E27FC236}">
                  <a16:creationId xmlns:a16="http://schemas.microsoft.com/office/drawing/2014/main" id="{07ADBB5E-99CF-3DAB-07D9-7BC2D2201182}"/>
                </a:ext>
              </a:extLst>
            </p:cNvPr>
            <p:cNvSpPr/>
            <p:nvPr/>
          </p:nvSpPr>
          <p:spPr>
            <a:xfrm>
              <a:off x="1839472" y="1447877"/>
              <a:ext cx="286172" cy="29455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11" name="Oval 10">
              <a:extLst>
                <a:ext uri="{FF2B5EF4-FFF2-40B4-BE49-F238E27FC236}">
                  <a16:creationId xmlns:a16="http://schemas.microsoft.com/office/drawing/2014/main" id="{8C5BBA04-39A1-4065-A8BB-3A881B7D7BAE}"/>
                </a:ext>
              </a:extLst>
            </p:cNvPr>
            <p:cNvSpPr/>
            <p:nvPr/>
          </p:nvSpPr>
          <p:spPr>
            <a:xfrm>
              <a:off x="4073320" y="1294197"/>
              <a:ext cx="286171" cy="29455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13" name="Oval 12">
              <a:extLst>
                <a:ext uri="{FF2B5EF4-FFF2-40B4-BE49-F238E27FC236}">
                  <a16:creationId xmlns:a16="http://schemas.microsoft.com/office/drawing/2014/main" id="{4BF43E10-CFD4-82FE-7B31-8AD9D5F9F77C}"/>
                </a:ext>
              </a:extLst>
            </p:cNvPr>
            <p:cNvSpPr/>
            <p:nvPr/>
          </p:nvSpPr>
          <p:spPr>
            <a:xfrm>
              <a:off x="3785725" y="2445378"/>
              <a:ext cx="287595" cy="29455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14" name="Oval 13">
              <a:extLst>
                <a:ext uri="{FF2B5EF4-FFF2-40B4-BE49-F238E27FC236}">
                  <a16:creationId xmlns:a16="http://schemas.microsoft.com/office/drawing/2014/main" id="{2B2DEBC8-7D77-1054-C4D6-89B24F7DEFC8}"/>
                </a:ext>
              </a:extLst>
            </p:cNvPr>
            <p:cNvSpPr/>
            <p:nvPr/>
          </p:nvSpPr>
          <p:spPr>
            <a:xfrm>
              <a:off x="4424983" y="3316234"/>
              <a:ext cx="287595" cy="29455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16" name="Oval 15">
              <a:extLst>
                <a:ext uri="{FF2B5EF4-FFF2-40B4-BE49-F238E27FC236}">
                  <a16:creationId xmlns:a16="http://schemas.microsoft.com/office/drawing/2014/main" id="{3E95FAC0-F0AC-DCC0-5643-2BC71B91A41E}"/>
                </a:ext>
              </a:extLst>
            </p:cNvPr>
            <p:cNvSpPr/>
            <p:nvPr/>
          </p:nvSpPr>
          <p:spPr>
            <a:xfrm>
              <a:off x="4863495" y="4162899"/>
              <a:ext cx="287595" cy="29455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17" name="Oval 16">
              <a:extLst>
                <a:ext uri="{FF2B5EF4-FFF2-40B4-BE49-F238E27FC236}">
                  <a16:creationId xmlns:a16="http://schemas.microsoft.com/office/drawing/2014/main" id="{8A67FE8E-09AD-2511-4949-A743ACA4283F}"/>
                </a:ext>
              </a:extLst>
            </p:cNvPr>
            <p:cNvSpPr/>
            <p:nvPr/>
          </p:nvSpPr>
          <p:spPr>
            <a:xfrm>
              <a:off x="4259830" y="4939840"/>
              <a:ext cx="286172" cy="29455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18" name="Oval 17">
              <a:extLst>
                <a:ext uri="{FF2B5EF4-FFF2-40B4-BE49-F238E27FC236}">
                  <a16:creationId xmlns:a16="http://schemas.microsoft.com/office/drawing/2014/main" id="{CB2EDD81-130E-CD67-D58C-59FF8F612E55}"/>
                </a:ext>
              </a:extLst>
            </p:cNvPr>
            <p:cNvSpPr/>
            <p:nvPr/>
          </p:nvSpPr>
          <p:spPr>
            <a:xfrm>
              <a:off x="4679833" y="5671245"/>
              <a:ext cx="286171" cy="29455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0" name="Oval 19">
              <a:extLst>
                <a:ext uri="{FF2B5EF4-FFF2-40B4-BE49-F238E27FC236}">
                  <a16:creationId xmlns:a16="http://schemas.microsoft.com/office/drawing/2014/main" id="{BFEDD649-71D2-764F-53A7-BF43D0B4EA51}"/>
                </a:ext>
              </a:extLst>
            </p:cNvPr>
            <p:cNvSpPr/>
            <p:nvPr/>
          </p:nvSpPr>
          <p:spPr>
            <a:xfrm>
              <a:off x="3659011" y="710780"/>
              <a:ext cx="287595" cy="29455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5" name="Oval 24">
              <a:extLst>
                <a:ext uri="{FF2B5EF4-FFF2-40B4-BE49-F238E27FC236}">
                  <a16:creationId xmlns:a16="http://schemas.microsoft.com/office/drawing/2014/main" id="{841BB183-55D2-47A5-10CD-C866D415F9D6}"/>
                </a:ext>
              </a:extLst>
            </p:cNvPr>
            <p:cNvSpPr/>
            <p:nvPr/>
          </p:nvSpPr>
          <p:spPr>
            <a:xfrm>
              <a:off x="4533188" y="1991451"/>
              <a:ext cx="286172" cy="29455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6" name="Oval 25">
              <a:extLst>
                <a:ext uri="{FF2B5EF4-FFF2-40B4-BE49-F238E27FC236}">
                  <a16:creationId xmlns:a16="http://schemas.microsoft.com/office/drawing/2014/main" id="{25CCAF16-C50B-F340-CC48-561CFEB21875}"/>
                </a:ext>
              </a:extLst>
            </p:cNvPr>
            <p:cNvSpPr/>
            <p:nvPr/>
          </p:nvSpPr>
          <p:spPr>
            <a:xfrm>
              <a:off x="5069938" y="1534679"/>
              <a:ext cx="287595" cy="29455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7" name="Oval 26">
              <a:extLst>
                <a:ext uri="{FF2B5EF4-FFF2-40B4-BE49-F238E27FC236}">
                  <a16:creationId xmlns:a16="http://schemas.microsoft.com/office/drawing/2014/main" id="{11BE9A8D-C124-1CE6-1958-660BFF2E797D}"/>
                </a:ext>
              </a:extLst>
            </p:cNvPr>
            <p:cNvSpPr/>
            <p:nvPr/>
          </p:nvSpPr>
          <p:spPr>
            <a:xfrm>
              <a:off x="6227438" y="1390958"/>
              <a:ext cx="286172" cy="29455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8" name="Oval 27">
              <a:extLst>
                <a:ext uri="{FF2B5EF4-FFF2-40B4-BE49-F238E27FC236}">
                  <a16:creationId xmlns:a16="http://schemas.microsoft.com/office/drawing/2014/main" id="{9CAA2712-D251-516D-1E9E-4527EA1A5D34}"/>
                </a:ext>
              </a:extLst>
            </p:cNvPr>
            <p:cNvSpPr/>
            <p:nvPr/>
          </p:nvSpPr>
          <p:spPr>
            <a:xfrm>
              <a:off x="4675562" y="813234"/>
              <a:ext cx="286172" cy="29455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9" name="Oval 28">
              <a:extLst>
                <a:ext uri="{FF2B5EF4-FFF2-40B4-BE49-F238E27FC236}">
                  <a16:creationId xmlns:a16="http://schemas.microsoft.com/office/drawing/2014/main" id="{96D2B525-15A3-DCDF-FE4C-B3591BBD2808}"/>
                </a:ext>
              </a:extLst>
            </p:cNvPr>
            <p:cNvSpPr/>
            <p:nvPr/>
          </p:nvSpPr>
          <p:spPr>
            <a:xfrm>
              <a:off x="6962088" y="2515103"/>
              <a:ext cx="286172" cy="29455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0" name="Oval 29">
              <a:extLst>
                <a:ext uri="{FF2B5EF4-FFF2-40B4-BE49-F238E27FC236}">
                  <a16:creationId xmlns:a16="http://schemas.microsoft.com/office/drawing/2014/main" id="{1AABB402-7B91-00BD-B8EC-B30072F13A5F}"/>
                </a:ext>
              </a:extLst>
            </p:cNvPr>
            <p:cNvSpPr/>
            <p:nvPr/>
          </p:nvSpPr>
          <p:spPr>
            <a:xfrm>
              <a:off x="5820248" y="2806812"/>
              <a:ext cx="286172" cy="29455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1" name="Oval 30">
              <a:extLst>
                <a:ext uri="{FF2B5EF4-FFF2-40B4-BE49-F238E27FC236}">
                  <a16:creationId xmlns:a16="http://schemas.microsoft.com/office/drawing/2014/main" id="{8F24CCA4-19D3-E19D-0243-C09346DE88C6}"/>
                </a:ext>
              </a:extLst>
            </p:cNvPr>
            <p:cNvSpPr/>
            <p:nvPr/>
          </p:nvSpPr>
          <p:spPr>
            <a:xfrm>
              <a:off x="5437263" y="2122364"/>
              <a:ext cx="287595" cy="29455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2" name="Oval 31">
              <a:extLst>
                <a:ext uri="{FF2B5EF4-FFF2-40B4-BE49-F238E27FC236}">
                  <a16:creationId xmlns:a16="http://schemas.microsoft.com/office/drawing/2014/main" id="{E43BE8A1-CEF2-8553-E5F7-0D31B6E5E3C1}"/>
                </a:ext>
              </a:extLst>
            </p:cNvPr>
            <p:cNvSpPr/>
            <p:nvPr/>
          </p:nvSpPr>
          <p:spPr>
            <a:xfrm>
              <a:off x="6359846" y="3489836"/>
              <a:ext cx="287595" cy="29455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3" name="Oval 32">
              <a:extLst>
                <a:ext uri="{FF2B5EF4-FFF2-40B4-BE49-F238E27FC236}">
                  <a16:creationId xmlns:a16="http://schemas.microsoft.com/office/drawing/2014/main" id="{57ADA7CA-2DF5-6DD9-1B1E-EA763214BB49}"/>
                </a:ext>
              </a:extLst>
            </p:cNvPr>
            <p:cNvSpPr/>
            <p:nvPr/>
          </p:nvSpPr>
          <p:spPr>
            <a:xfrm>
              <a:off x="5440110" y="3660592"/>
              <a:ext cx="286171" cy="29455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4" name="Oval 33">
              <a:extLst>
                <a:ext uri="{FF2B5EF4-FFF2-40B4-BE49-F238E27FC236}">
                  <a16:creationId xmlns:a16="http://schemas.microsoft.com/office/drawing/2014/main" id="{438C1639-9DC9-371A-E26C-264A53686F14}"/>
                </a:ext>
              </a:extLst>
            </p:cNvPr>
            <p:cNvSpPr/>
            <p:nvPr/>
          </p:nvSpPr>
          <p:spPr>
            <a:xfrm>
              <a:off x="5820248" y="4310888"/>
              <a:ext cx="286172" cy="29455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5" name="Oval 34">
              <a:extLst>
                <a:ext uri="{FF2B5EF4-FFF2-40B4-BE49-F238E27FC236}">
                  <a16:creationId xmlns:a16="http://schemas.microsoft.com/office/drawing/2014/main" id="{85D5E657-E2A3-6357-C9B9-342D6E09B085}"/>
                </a:ext>
              </a:extLst>
            </p:cNvPr>
            <p:cNvSpPr/>
            <p:nvPr/>
          </p:nvSpPr>
          <p:spPr>
            <a:xfrm>
              <a:off x="6347032" y="4932725"/>
              <a:ext cx="286172" cy="29455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6" name="Oval 35">
              <a:extLst>
                <a:ext uri="{FF2B5EF4-FFF2-40B4-BE49-F238E27FC236}">
                  <a16:creationId xmlns:a16="http://schemas.microsoft.com/office/drawing/2014/main" id="{C06D8AC1-D1F7-B9D6-5676-4325B44A0EAD}"/>
                </a:ext>
              </a:extLst>
            </p:cNvPr>
            <p:cNvSpPr/>
            <p:nvPr/>
          </p:nvSpPr>
          <p:spPr>
            <a:xfrm>
              <a:off x="6725747" y="4167169"/>
              <a:ext cx="287595" cy="29455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7" name="Oval 36">
              <a:extLst>
                <a:ext uri="{FF2B5EF4-FFF2-40B4-BE49-F238E27FC236}">
                  <a16:creationId xmlns:a16="http://schemas.microsoft.com/office/drawing/2014/main" id="{4E27B155-C1A7-FF60-5F6C-D8FB6A45C0C7}"/>
                </a:ext>
              </a:extLst>
            </p:cNvPr>
            <p:cNvSpPr/>
            <p:nvPr/>
          </p:nvSpPr>
          <p:spPr>
            <a:xfrm>
              <a:off x="7238293" y="4786159"/>
              <a:ext cx="287595" cy="29455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8" name="Oval 37">
              <a:extLst>
                <a:ext uri="{FF2B5EF4-FFF2-40B4-BE49-F238E27FC236}">
                  <a16:creationId xmlns:a16="http://schemas.microsoft.com/office/drawing/2014/main" id="{38D010F3-01D5-4FE2-372A-AD47C61A142D}"/>
                </a:ext>
              </a:extLst>
            </p:cNvPr>
            <p:cNvSpPr/>
            <p:nvPr/>
          </p:nvSpPr>
          <p:spPr>
            <a:xfrm>
              <a:off x="7604195" y="3606519"/>
              <a:ext cx="287595" cy="29455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9" name="Oval 38">
              <a:extLst>
                <a:ext uri="{FF2B5EF4-FFF2-40B4-BE49-F238E27FC236}">
                  <a16:creationId xmlns:a16="http://schemas.microsoft.com/office/drawing/2014/main" id="{423FA0C3-5FD9-9042-0F1C-26F2D97C3F4D}"/>
                </a:ext>
              </a:extLst>
            </p:cNvPr>
            <p:cNvSpPr/>
            <p:nvPr/>
          </p:nvSpPr>
          <p:spPr>
            <a:xfrm>
              <a:off x="8240606" y="4605443"/>
              <a:ext cx="287595" cy="29455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grpSp>
      <p:sp>
        <p:nvSpPr>
          <p:cNvPr id="21" name="Oval 20">
            <a:extLst>
              <a:ext uri="{FF2B5EF4-FFF2-40B4-BE49-F238E27FC236}">
                <a16:creationId xmlns:a16="http://schemas.microsoft.com/office/drawing/2014/main" id="{D0685734-575D-DE5A-640B-66F276E0B0B2}"/>
              </a:ext>
            </a:extLst>
          </p:cNvPr>
          <p:cNvSpPr/>
          <p:nvPr/>
        </p:nvSpPr>
        <p:spPr>
          <a:xfrm>
            <a:off x="7022712" y="541405"/>
            <a:ext cx="215504" cy="221456"/>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2" name="Oval 21">
            <a:extLst>
              <a:ext uri="{FF2B5EF4-FFF2-40B4-BE49-F238E27FC236}">
                <a16:creationId xmlns:a16="http://schemas.microsoft.com/office/drawing/2014/main" id="{7BCE70C3-2705-24F6-0534-611BE62929C9}"/>
              </a:ext>
            </a:extLst>
          </p:cNvPr>
          <p:cNvSpPr/>
          <p:nvPr/>
        </p:nvSpPr>
        <p:spPr>
          <a:xfrm>
            <a:off x="7019141" y="197315"/>
            <a:ext cx="214313" cy="2214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4580" name="Textfeld 22">
            <a:extLst>
              <a:ext uri="{FF2B5EF4-FFF2-40B4-BE49-F238E27FC236}">
                <a16:creationId xmlns:a16="http://schemas.microsoft.com/office/drawing/2014/main" id="{9431B08E-D93B-1D89-A48D-23E31E1EDF40}"/>
              </a:ext>
            </a:extLst>
          </p:cNvPr>
          <p:cNvSpPr txBox="1">
            <a:spLocks noChangeArrowheads="1"/>
          </p:cNvSpPr>
          <p:nvPr/>
        </p:nvSpPr>
        <p:spPr bwMode="auto">
          <a:xfrm>
            <a:off x="7294175" y="200886"/>
            <a:ext cx="1556147"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CH" altLang="de-DE" sz="1050">
                <a:latin typeface="Helvetica" pitchFamily="2" charset="0"/>
              </a:rPr>
              <a:t>Ersatzneubau geplant</a:t>
            </a:r>
          </a:p>
        </p:txBody>
      </p:sp>
      <p:sp>
        <p:nvSpPr>
          <p:cNvPr id="24581" name="Textfeld 23">
            <a:extLst>
              <a:ext uri="{FF2B5EF4-FFF2-40B4-BE49-F238E27FC236}">
                <a16:creationId xmlns:a16="http://schemas.microsoft.com/office/drawing/2014/main" id="{3BBBCE87-E316-37FF-8AF6-9B79D6D83DEB}"/>
              </a:ext>
            </a:extLst>
          </p:cNvPr>
          <p:cNvSpPr txBox="1">
            <a:spLocks noChangeArrowheads="1"/>
          </p:cNvSpPr>
          <p:nvPr/>
        </p:nvSpPr>
        <p:spPr bwMode="auto">
          <a:xfrm>
            <a:off x="7294175" y="533071"/>
            <a:ext cx="1603772"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CH" altLang="de-DE" sz="1050">
                <a:latin typeface="Helvetica" pitchFamily="2" charset="0"/>
              </a:rPr>
              <a:t>Ersatzneubau erstellt</a:t>
            </a:r>
          </a:p>
        </p:txBody>
      </p:sp>
      <p:sp>
        <p:nvSpPr>
          <p:cNvPr id="42" name="Textfeld 41">
            <a:extLst>
              <a:ext uri="{FF2B5EF4-FFF2-40B4-BE49-F238E27FC236}">
                <a16:creationId xmlns:a16="http://schemas.microsoft.com/office/drawing/2014/main" id="{10B8EC05-B5F3-AF20-0FBA-384476085B90}"/>
              </a:ext>
            </a:extLst>
          </p:cNvPr>
          <p:cNvSpPr txBox="1"/>
          <p:nvPr/>
        </p:nvSpPr>
        <p:spPr>
          <a:xfrm>
            <a:off x="869156" y="5770960"/>
            <a:ext cx="0" cy="0"/>
          </a:xfrm>
          <a:prstGeom prst="rect">
            <a:avLst/>
          </a:prstGeom>
        </p:spPr>
        <p:txBody>
          <a:bodyPr wrap="none" lIns="0" anchor="ctr">
            <a:normAutofit fontScale="25000" lnSpcReduction="20000"/>
          </a:bodyPr>
          <a:lstStyle/>
          <a:p>
            <a:pPr>
              <a:defRPr/>
            </a:pPr>
            <a:endParaRPr lang="de-DE" sz="1350" dirty="0"/>
          </a:p>
        </p:txBody>
      </p:sp>
      <p:sp>
        <p:nvSpPr>
          <p:cNvPr id="2" name="Fußzeilenplatzhalter 1">
            <a:extLst>
              <a:ext uri="{FF2B5EF4-FFF2-40B4-BE49-F238E27FC236}">
                <a16:creationId xmlns:a16="http://schemas.microsoft.com/office/drawing/2014/main" id="{698DBD36-8E62-2D01-7576-7E5800EB11CF}"/>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Grafik 7">
            <a:extLst>
              <a:ext uri="{FF2B5EF4-FFF2-40B4-BE49-F238E27FC236}">
                <a16:creationId xmlns:a16="http://schemas.microsoft.com/office/drawing/2014/main" id="{ADF7FA4E-2D74-2674-54D6-EC2894EAF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658" t="2768" r="8318" b="31171"/>
          <a:stretch>
            <a:fillRect/>
          </a:stretch>
        </p:blipFill>
        <p:spPr bwMode="auto">
          <a:xfrm>
            <a:off x="6586538" y="2001441"/>
            <a:ext cx="22669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Grafik 4">
            <a:extLst>
              <a:ext uri="{FF2B5EF4-FFF2-40B4-BE49-F238E27FC236}">
                <a16:creationId xmlns:a16="http://schemas.microsoft.com/office/drawing/2014/main" id="{8341F48D-14F6-83E9-E355-BAEAA3012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256" t="954" r="9142" b="32983"/>
          <a:stretch>
            <a:fillRect/>
          </a:stretch>
        </p:blipFill>
        <p:spPr bwMode="auto">
          <a:xfrm>
            <a:off x="3725466" y="1919288"/>
            <a:ext cx="2255044" cy="264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Grafik 3">
            <a:extLst>
              <a:ext uri="{FF2B5EF4-FFF2-40B4-BE49-F238E27FC236}">
                <a16:creationId xmlns:a16="http://schemas.microsoft.com/office/drawing/2014/main" id="{E3F90D86-3928-C303-EA0A-E5E1535D36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892" t="694" r="9508" b="33243"/>
          <a:stretch>
            <a:fillRect/>
          </a:stretch>
        </p:blipFill>
        <p:spPr bwMode="auto">
          <a:xfrm>
            <a:off x="783432" y="1919288"/>
            <a:ext cx="2255044" cy="26491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8" name="Textfeld 5">
            <a:extLst>
              <a:ext uri="{FF2B5EF4-FFF2-40B4-BE49-F238E27FC236}">
                <a16:creationId xmlns:a16="http://schemas.microsoft.com/office/drawing/2014/main" id="{4989FBA1-A4DD-8B43-F39A-75760AEEBBC0}"/>
              </a:ext>
            </a:extLst>
          </p:cNvPr>
          <p:cNvSpPr txBox="1">
            <a:spLocks noChangeArrowheads="1"/>
          </p:cNvSpPr>
          <p:nvPr/>
        </p:nvSpPr>
        <p:spPr bwMode="auto">
          <a:xfrm>
            <a:off x="783432" y="4975622"/>
            <a:ext cx="225504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CH" altLang="de-DE" sz="1050">
                <a:latin typeface="Helvetica" pitchFamily="2" charset="0"/>
              </a:rPr>
              <a:t>EG:</a:t>
            </a:r>
          </a:p>
          <a:p>
            <a:pPr eaLnBrk="1" hangingPunct="1"/>
            <a:r>
              <a:rPr lang="de-CH" altLang="de-DE" sz="1050">
                <a:latin typeface="Helvetica" pitchFamily="2" charset="0"/>
              </a:rPr>
              <a:t>Geteilte Räume, hohe Belegung</a:t>
            </a:r>
          </a:p>
        </p:txBody>
      </p:sp>
      <p:sp>
        <p:nvSpPr>
          <p:cNvPr id="26629" name="Textfeld 12">
            <a:extLst>
              <a:ext uri="{FF2B5EF4-FFF2-40B4-BE49-F238E27FC236}">
                <a16:creationId xmlns:a16="http://schemas.microsoft.com/office/drawing/2014/main" id="{E97751AF-B6E9-02B0-8AC7-007F4F945376}"/>
              </a:ext>
            </a:extLst>
          </p:cNvPr>
          <p:cNvSpPr txBox="1">
            <a:spLocks noChangeArrowheads="1"/>
          </p:cNvSpPr>
          <p:nvPr/>
        </p:nvSpPr>
        <p:spPr bwMode="auto">
          <a:xfrm>
            <a:off x="3725466" y="4982766"/>
            <a:ext cx="225504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CH" altLang="de-DE" sz="1050">
                <a:latin typeface="Helvetica" pitchFamily="2" charset="0"/>
              </a:rPr>
              <a:t>OG:</a:t>
            </a:r>
          </a:p>
          <a:p>
            <a:pPr eaLnBrk="1" hangingPunct="1"/>
            <a:r>
              <a:rPr lang="de-CH" altLang="de-DE" sz="1050">
                <a:latin typeface="Helvetica" pitchFamily="2" charset="0"/>
              </a:rPr>
              <a:t>Rückzugsmöglichkeit, «Suiten»</a:t>
            </a:r>
          </a:p>
        </p:txBody>
      </p:sp>
      <p:sp>
        <p:nvSpPr>
          <p:cNvPr id="26630" name="Textfeld 13">
            <a:extLst>
              <a:ext uri="{FF2B5EF4-FFF2-40B4-BE49-F238E27FC236}">
                <a16:creationId xmlns:a16="http://schemas.microsoft.com/office/drawing/2014/main" id="{DD1FF881-D8E1-8F89-9913-EA86614D22FB}"/>
              </a:ext>
            </a:extLst>
          </p:cNvPr>
          <p:cNvSpPr txBox="1">
            <a:spLocks noChangeArrowheads="1"/>
          </p:cNvSpPr>
          <p:nvPr/>
        </p:nvSpPr>
        <p:spPr bwMode="auto">
          <a:xfrm>
            <a:off x="6586538" y="4982766"/>
            <a:ext cx="225504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CH" altLang="de-DE" sz="1050">
                <a:latin typeface="Helvetica" pitchFamily="2" charset="0"/>
              </a:rPr>
              <a:t>DG:</a:t>
            </a:r>
          </a:p>
          <a:p>
            <a:pPr eaLnBrk="1" hangingPunct="1"/>
            <a:r>
              <a:rPr lang="de-CH" altLang="de-DE" sz="1050">
                <a:latin typeface="Helvetica" pitchFamily="2" charset="0"/>
              </a:rPr>
              <a:t>Einliegerwohnung, spätere Aufstockung möglich</a:t>
            </a:r>
          </a:p>
        </p:txBody>
      </p:sp>
      <p:sp>
        <p:nvSpPr>
          <p:cNvPr id="15" name="Oval 14">
            <a:extLst>
              <a:ext uri="{FF2B5EF4-FFF2-40B4-BE49-F238E27FC236}">
                <a16:creationId xmlns:a16="http://schemas.microsoft.com/office/drawing/2014/main" id="{332330BF-2712-486D-2AF1-EDB88947AE5C}"/>
              </a:ext>
            </a:extLst>
          </p:cNvPr>
          <p:cNvSpPr/>
          <p:nvPr/>
        </p:nvSpPr>
        <p:spPr>
          <a:xfrm>
            <a:off x="6707981" y="1298973"/>
            <a:ext cx="214313" cy="221456"/>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16" name="Oval 15">
            <a:extLst>
              <a:ext uri="{FF2B5EF4-FFF2-40B4-BE49-F238E27FC236}">
                <a16:creationId xmlns:a16="http://schemas.microsoft.com/office/drawing/2014/main" id="{66B7F136-5D6E-DADF-FDE2-27FB31E158EB}"/>
              </a:ext>
            </a:extLst>
          </p:cNvPr>
          <p:cNvSpPr/>
          <p:nvPr/>
        </p:nvSpPr>
        <p:spPr>
          <a:xfrm>
            <a:off x="6703219" y="956073"/>
            <a:ext cx="215504" cy="22026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6633" name="Textfeld 16">
            <a:extLst>
              <a:ext uri="{FF2B5EF4-FFF2-40B4-BE49-F238E27FC236}">
                <a16:creationId xmlns:a16="http://schemas.microsoft.com/office/drawing/2014/main" id="{075FA381-C06C-B6FE-6EE2-5B1E6A464279}"/>
              </a:ext>
            </a:extLst>
          </p:cNvPr>
          <p:cNvSpPr txBox="1">
            <a:spLocks noChangeArrowheads="1"/>
          </p:cNvSpPr>
          <p:nvPr/>
        </p:nvSpPr>
        <p:spPr bwMode="auto">
          <a:xfrm>
            <a:off x="6979444" y="958454"/>
            <a:ext cx="1977629"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CH" altLang="de-DE" sz="1050" dirty="0">
                <a:latin typeface="Helvetica" pitchFamily="2" charset="0"/>
              </a:rPr>
              <a:t>Gemeinsam genutzte Räume</a:t>
            </a:r>
          </a:p>
        </p:txBody>
      </p:sp>
      <p:sp>
        <p:nvSpPr>
          <p:cNvPr id="26634" name="Textfeld 17">
            <a:extLst>
              <a:ext uri="{FF2B5EF4-FFF2-40B4-BE49-F238E27FC236}">
                <a16:creationId xmlns:a16="http://schemas.microsoft.com/office/drawing/2014/main" id="{B1041F6F-02D7-173C-D618-6C4D407E50CA}"/>
              </a:ext>
            </a:extLst>
          </p:cNvPr>
          <p:cNvSpPr txBox="1">
            <a:spLocks noChangeArrowheads="1"/>
          </p:cNvSpPr>
          <p:nvPr/>
        </p:nvSpPr>
        <p:spPr bwMode="auto">
          <a:xfrm>
            <a:off x="6979444" y="1290638"/>
            <a:ext cx="1977629"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CH" altLang="de-DE" sz="1050">
                <a:latin typeface="Helvetica" pitchFamily="2" charset="0"/>
              </a:rPr>
              <a:t>Gemeinsame Nutzung mögl.</a:t>
            </a:r>
          </a:p>
        </p:txBody>
      </p:sp>
      <p:sp>
        <p:nvSpPr>
          <p:cNvPr id="19" name="Oval 18">
            <a:extLst>
              <a:ext uri="{FF2B5EF4-FFF2-40B4-BE49-F238E27FC236}">
                <a16:creationId xmlns:a16="http://schemas.microsoft.com/office/drawing/2014/main" id="{771F2683-D5BE-C20B-E5A1-C3F7106E2DA2}"/>
              </a:ext>
            </a:extLst>
          </p:cNvPr>
          <p:cNvSpPr/>
          <p:nvPr/>
        </p:nvSpPr>
        <p:spPr>
          <a:xfrm>
            <a:off x="2118123" y="3952875"/>
            <a:ext cx="215503" cy="22026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0" name="Oval 19">
            <a:extLst>
              <a:ext uri="{FF2B5EF4-FFF2-40B4-BE49-F238E27FC236}">
                <a16:creationId xmlns:a16="http://schemas.microsoft.com/office/drawing/2014/main" id="{66AE73C5-6848-4F7B-8FA5-24C8E4574271}"/>
              </a:ext>
            </a:extLst>
          </p:cNvPr>
          <p:cNvSpPr/>
          <p:nvPr/>
        </p:nvSpPr>
        <p:spPr>
          <a:xfrm>
            <a:off x="2118123" y="3325417"/>
            <a:ext cx="215503" cy="2214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1" name="Oval 20">
            <a:extLst>
              <a:ext uri="{FF2B5EF4-FFF2-40B4-BE49-F238E27FC236}">
                <a16:creationId xmlns:a16="http://schemas.microsoft.com/office/drawing/2014/main" id="{1DA64CD0-C711-9F8B-CAE1-E4CFD48A73C4}"/>
              </a:ext>
            </a:extLst>
          </p:cNvPr>
          <p:cNvSpPr/>
          <p:nvPr/>
        </p:nvSpPr>
        <p:spPr>
          <a:xfrm>
            <a:off x="1674019" y="2868217"/>
            <a:ext cx="215504" cy="2214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3" name="Oval 22">
            <a:extLst>
              <a:ext uri="{FF2B5EF4-FFF2-40B4-BE49-F238E27FC236}">
                <a16:creationId xmlns:a16="http://schemas.microsoft.com/office/drawing/2014/main" id="{12A73442-619E-E6E3-8C77-D6595461BD4A}"/>
              </a:ext>
            </a:extLst>
          </p:cNvPr>
          <p:cNvSpPr/>
          <p:nvPr/>
        </p:nvSpPr>
        <p:spPr>
          <a:xfrm>
            <a:off x="1032272" y="3330179"/>
            <a:ext cx="214313" cy="220265"/>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4" name="Oval 23">
            <a:extLst>
              <a:ext uri="{FF2B5EF4-FFF2-40B4-BE49-F238E27FC236}">
                <a16:creationId xmlns:a16="http://schemas.microsoft.com/office/drawing/2014/main" id="{0797A812-AD6C-135C-6C05-6E2B763D1362}"/>
              </a:ext>
            </a:extLst>
          </p:cNvPr>
          <p:cNvSpPr/>
          <p:nvPr/>
        </p:nvSpPr>
        <p:spPr>
          <a:xfrm>
            <a:off x="4572000" y="2865835"/>
            <a:ext cx="215504" cy="221456"/>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5" name="Oval 24">
            <a:extLst>
              <a:ext uri="{FF2B5EF4-FFF2-40B4-BE49-F238E27FC236}">
                <a16:creationId xmlns:a16="http://schemas.microsoft.com/office/drawing/2014/main" id="{C332B93F-9ABF-7FFD-84F0-0D40C2B54E88}"/>
              </a:ext>
            </a:extLst>
          </p:cNvPr>
          <p:cNvSpPr/>
          <p:nvPr/>
        </p:nvSpPr>
        <p:spPr>
          <a:xfrm>
            <a:off x="6707981" y="1632348"/>
            <a:ext cx="214313" cy="22145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6641" name="Textfeld 25">
            <a:extLst>
              <a:ext uri="{FF2B5EF4-FFF2-40B4-BE49-F238E27FC236}">
                <a16:creationId xmlns:a16="http://schemas.microsoft.com/office/drawing/2014/main" id="{BA3EC3EB-6FDB-096B-38D0-F20ADF8E9712}"/>
              </a:ext>
            </a:extLst>
          </p:cNvPr>
          <p:cNvSpPr txBox="1">
            <a:spLocks noChangeArrowheads="1"/>
          </p:cNvSpPr>
          <p:nvPr/>
        </p:nvSpPr>
        <p:spPr bwMode="auto">
          <a:xfrm>
            <a:off x="6979444" y="1624013"/>
            <a:ext cx="1977629"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CH" altLang="de-DE" sz="1050">
                <a:latin typeface="Helvetica" pitchFamily="2" charset="0"/>
              </a:rPr>
              <a:t>«private» Nutzung</a:t>
            </a:r>
          </a:p>
        </p:txBody>
      </p:sp>
      <p:sp>
        <p:nvSpPr>
          <p:cNvPr id="27" name="Oval 26">
            <a:extLst>
              <a:ext uri="{FF2B5EF4-FFF2-40B4-BE49-F238E27FC236}">
                <a16:creationId xmlns:a16="http://schemas.microsoft.com/office/drawing/2014/main" id="{11D74B82-A906-9297-9EE0-E12FF2F69F18}"/>
              </a:ext>
            </a:extLst>
          </p:cNvPr>
          <p:cNvSpPr/>
          <p:nvPr/>
        </p:nvSpPr>
        <p:spPr>
          <a:xfrm>
            <a:off x="3970735" y="3330179"/>
            <a:ext cx="215503" cy="22145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8" name="Oval 27">
            <a:extLst>
              <a:ext uri="{FF2B5EF4-FFF2-40B4-BE49-F238E27FC236}">
                <a16:creationId xmlns:a16="http://schemas.microsoft.com/office/drawing/2014/main" id="{64E8C199-9FCA-9741-9BFC-C53C1F0F319C}"/>
              </a:ext>
            </a:extLst>
          </p:cNvPr>
          <p:cNvSpPr/>
          <p:nvPr/>
        </p:nvSpPr>
        <p:spPr>
          <a:xfrm>
            <a:off x="4572000" y="3330179"/>
            <a:ext cx="215504" cy="22145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29" name="Oval 28">
            <a:extLst>
              <a:ext uri="{FF2B5EF4-FFF2-40B4-BE49-F238E27FC236}">
                <a16:creationId xmlns:a16="http://schemas.microsoft.com/office/drawing/2014/main" id="{14347168-886D-B38A-02D9-D0513972F06F}"/>
              </a:ext>
            </a:extLst>
          </p:cNvPr>
          <p:cNvSpPr/>
          <p:nvPr/>
        </p:nvSpPr>
        <p:spPr>
          <a:xfrm>
            <a:off x="5061348" y="3330179"/>
            <a:ext cx="215503" cy="22145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0" name="Oval 29">
            <a:extLst>
              <a:ext uri="{FF2B5EF4-FFF2-40B4-BE49-F238E27FC236}">
                <a16:creationId xmlns:a16="http://schemas.microsoft.com/office/drawing/2014/main" id="{53BFED43-8BDA-E42A-D6E0-792FA1BA7D6B}"/>
              </a:ext>
            </a:extLst>
          </p:cNvPr>
          <p:cNvSpPr/>
          <p:nvPr/>
        </p:nvSpPr>
        <p:spPr>
          <a:xfrm>
            <a:off x="4745831" y="3952875"/>
            <a:ext cx="214313" cy="22026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1" name="Oval 30">
            <a:extLst>
              <a:ext uri="{FF2B5EF4-FFF2-40B4-BE49-F238E27FC236}">
                <a16:creationId xmlns:a16="http://schemas.microsoft.com/office/drawing/2014/main" id="{3ED3E29C-D8C0-F9DA-2BF3-5D635B701C62}"/>
              </a:ext>
            </a:extLst>
          </p:cNvPr>
          <p:cNvSpPr/>
          <p:nvPr/>
        </p:nvSpPr>
        <p:spPr>
          <a:xfrm>
            <a:off x="6916341" y="3330179"/>
            <a:ext cx="215503" cy="22145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2" name="Oval 31">
            <a:extLst>
              <a:ext uri="{FF2B5EF4-FFF2-40B4-BE49-F238E27FC236}">
                <a16:creationId xmlns:a16="http://schemas.microsoft.com/office/drawing/2014/main" id="{DC9A8989-B6A1-9FD1-F230-092E609F4629}"/>
              </a:ext>
            </a:extLst>
          </p:cNvPr>
          <p:cNvSpPr/>
          <p:nvPr/>
        </p:nvSpPr>
        <p:spPr>
          <a:xfrm>
            <a:off x="7465219" y="3330179"/>
            <a:ext cx="215504" cy="22145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33" name="Oval 32">
            <a:extLst>
              <a:ext uri="{FF2B5EF4-FFF2-40B4-BE49-F238E27FC236}">
                <a16:creationId xmlns:a16="http://schemas.microsoft.com/office/drawing/2014/main" id="{0CFE34BE-36EC-BD81-B71E-A50B2F63CBC1}"/>
              </a:ext>
            </a:extLst>
          </p:cNvPr>
          <p:cNvSpPr/>
          <p:nvPr/>
        </p:nvSpPr>
        <p:spPr>
          <a:xfrm>
            <a:off x="1678781" y="3330179"/>
            <a:ext cx="214313" cy="221456"/>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11" name="Textfeld 10">
            <a:extLst>
              <a:ext uri="{FF2B5EF4-FFF2-40B4-BE49-F238E27FC236}">
                <a16:creationId xmlns:a16="http://schemas.microsoft.com/office/drawing/2014/main" id="{6E94D182-93CD-0B13-9C0E-F6C1CD197E89}"/>
              </a:ext>
            </a:extLst>
          </p:cNvPr>
          <p:cNvSpPr txBox="1"/>
          <p:nvPr/>
        </p:nvSpPr>
        <p:spPr>
          <a:xfrm>
            <a:off x="869156" y="5770960"/>
            <a:ext cx="0" cy="0"/>
          </a:xfrm>
          <a:prstGeom prst="rect">
            <a:avLst/>
          </a:prstGeom>
        </p:spPr>
        <p:txBody>
          <a:bodyPr wrap="none" lIns="0" anchor="ctr">
            <a:normAutofit fontScale="25000" lnSpcReduction="20000"/>
          </a:bodyPr>
          <a:lstStyle/>
          <a:p>
            <a:pPr>
              <a:defRPr/>
            </a:pPr>
            <a:endParaRPr lang="de-DE" sz="1350" dirty="0"/>
          </a:p>
        </p:txBody>
      </p:sp>
      <p:sp>
        <p:nvSpPr>
          <p:cNvPr id="3" name="Untertitel 3">
            <a:extLst>
              <a:ext uri="{FF2B5EF4-FFF2-40B4-BE49-F238E27FC236}">
                <a16:creationId xmlns:a16="http://schemas.microsoft.com/office/drawing/2014/main" id="{F86BB3F0-0877-55FA-1885-8871F3B617A5}"/>
              </a:ext>
            </a:extLst>
          </p:cNvPr>
          <p:cNvSpPr txBox="1">
            <a:spLocks noChangeArrowheads="1"/>
          </p:cNvSpPr>
          <p:nvPr/>
        </p:nvSpPr>
        <p:spPr bwMode="auto">
          <a:xfrm>
            <a:off x="96441" y="38279"/>
            <a:ext cx="2942035" cy="3462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lvl1pPr marL="514350" indent="-514350" algn="l" defTabSz="914400" rtl="0" eaLnBrk="1" latinLnBrk="0" hangingPunct="1">
              <a:lnSpc>
                <a:spcPct val="150000"/>
              </a:lnSpc>
              <a:spcBef>
                <a:spcPts val="1000"/>
              </a:spcBef>
              <a:buFont typeface="+mj-lt"/>
              <a:buAutoNum type="arabicPeriod"/>
              <a:defRPr sz="2800" b="0" i="0" kern="1200" baseline="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baseline="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baseline="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altLang="de-DE" sz="1500" dirty="0"/>
              <a:t>Suffiziente Wohnform</a:t>
            </a:r>
          </a:p>
        </p:txBody>
      </p:sp>
      <p:sp>
        <p:nvSpPr>
          <p:cNvPr id="4" name="Fußzeilenplatzhalter 1">
            <a:extLst>
              <a:ext uri="{FF2B5EF4-FFF2-40B4-BE49-F238E27FC236}">
                <a16:creationId xmlns:a16="http://schemas.microsoft.com/office/drawing/2014/main" id="{6015EEBC-0197-5D3F-269B-0938F93BCFA7}"/>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02D5C1-FFC1-4F96-B8EF-9376D0EC379B}"/>
              </a:ext>
            </a:extLst>
          </p:cNvPr>
          <p:cNvSpPr>
            <a:spLocks noGrp="1"/>
          </p:cNvSpPr>
          <p:nvPr>
            <p:ph type="title"/>
          </p:nvPr>
        </p:nvSpPr>
        <p:spPr/>
        <p:txBody>
          <a:bodyPr/>
          <a:lstStyle/>
          <a:p>
            <a:r>
              <a:rPr lang="de-CH" dirty="0"/>
              <a:t>Programm</a:t>
            </a:r>
          </a:p>
        </p:txBody>
      </p:sp>
      <p:sp>
        <p:nvSpPr>
          <p:cNvPr id="3" name="Textplatzhalter 2">
            <a:extLst>
              <a:ext uri="{FF2B5EF4-FFF2-40B4-BE49-F238E27FC236}">
                <a16:creationId xmlns:a16="http://schemas.microsoft.com/office/drawing/2014/main" id="{682F535B-B795-4180-B22A-C205188F2A44}"/>
              </a:ext>
            </a:extLst>
          </p:cNvPr>
          <p:cNvSpPr>
            <a:spLocks noGrp="1"/>
          </p:cNvSpPr>
          <p:nvPr>
            <p:ph type="body" sz="quarter" idx="10"/>
          </p:nvPr>
        </p:nvSpPr>
        <p:spPr/>
        <p:txBody>
          <a:bodyPr/>
          <a:lstStyle/>
          <a:p>
            <a:r>
              <a:rPr lang="de-CH" dirty="0"/>
              <a:t>11.30 Uhr	Begrüssung</a:t>
            </a:r>
            <a:br>
              <a:rPr lang="de-CH" dirty="0"/>
            </a:br>
            <a:r>
              <a:rPr lang="de-CH" dirty="0"/>
              <a:t>				</a:t>
            </a:r>
            <a:r>
              <a:rPr lang="de-CH" sz="1600" dirty="0"/>
              <a:t>Georges Helfenstein, Gemeindepräsident und </a:t>
            </a:r>
            <a:br>
              <a:rPr lang="de-CH" sz="1600" dirty="0"/>
            </a:br>
            <a:r>
              <a:rPr lang="de-CH" sz="1600" dirty="0"/>
              <a:t>				Vorsteher Planung und Hochbau</a:t>
            </a:r>
            <a:br>
              <a:rPr lang="de-CH" sz="1600" dirty="0"/>
            </a:br>
            <a:endParaRPr lang="de-CH" sz="1600" dirty="0"/>
          </a:p>
          <a:p>
            <a:r>
              <a:rPr lang="de-CH" dirty="0"/>
              <a:t>11.40 Uhr	Referat Andreas Haug</a:t>
            </a:r>
          </a:p>
          <a:p>
            <a:pPr marL="1943100" lvl="3" indent="-342900">
              <a:buFont typeface="Wingdings" panose="05000000000000000000" pitchFamily="2" charset="2"/>
              <a:buChar char="Ø"/>
            </a:pPr>
            <a:r>
              <a:rPr lang="de-CH" sz="2000" dirty="0"/>
              <a:t>Zirkuläres Bauen</a:t>
            </a:r>
            <a:br>
              <a:rPr lang="de-CH" sz="1600" dirty="0"/>
            </a:br>
            <a:endParaRPr lang="de-CH" sz="1600" dirty="0"/>
          </a:p>
          <a:p>
            <a:r>
              <a:rPr lang="de-CH" dirty="0"/>
              <a:t>12.20 Uhr	Stehlunch</a:t>
            </a:r>
            <a:br>
              <a:rPr lang="de-CH" dirty="0"/>
            </a:br>
            <a:endParaRPr lang="de-CH" dirty="0"/>
          </a:p>
          <a:p>
            <a:r>
              <a:rPr lang="de-CH" dirty="0"/>
              <a:t>13.30	Uhr	Ende der Veranstaltung</a:t>
            </a:r>
          </a:p>
        </p:txBody>
      </p:sp>
    </p:spTree>
    <p:extLst>
      <p:ext uri="{BB962C8B-B14F-4D97-AF65-F5344CB8AC3E}">
        <p14:creationId xmlns:p14="http://schemas.microsoft.com/office/powerpoint/2010/main" val="406512855"/>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1">
            <a:extLst>
              <a:ext uri="{FF2B5EF4-FFF2-40B4-BE49-F238E27FC236}">
                <a16:creationId xmlns:a16="http://schemas.microsoft.com/office/drawing/2014/main" id="{DF98140F-CD50-C0BC-6657-E3548F4AFB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08962" y="1839431"/>
            <a:ext cx="5535038" cy="501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ntertitel 3">
            <a:extLst>
              <a:ext uri="{FF2B5EF4-FFF2-40B4-BE49-F238E27FC236}">
                <a16:creationId xmlns:a16="http://schemas.microsoft.com/office/drawing/2014/main" id="{3C2F3557-2676-0A57-6779-AB32B032E376}"/>
              </a:ext>
            </a:extLst>
          </p:cNvPr>
          <p:cNvSpPr txBox="1">
            <a:spLocks noChangeArrowheads="1"/>
          </p:cNvSpPr>
          <p:nvPr/>
        </p:nvSpPr>
        <p:spPr bwMode="auto">
          <a:xfrm>
            <a:off x="114301" y="30782"/>
            <a:ext cx="3494661" cy="4743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lvl1pPr marL="514350" indent="-514350" algn="l" defTabSz="914400" rtl="0" eaLnBrk="1" latinLnBrk="0" hangingPunct="1">
              <a:lnSpc>
                <a:spcPct val="150000"/>
              </a:lnSpc>
              <a:spcBef>
                <a:spcPts val="1000"/>
              </a:spcBef>
              <a:buFont typeface="+mj-lt"/>
              <a:buAutoNum type="arabicPeriod"/>
              <a:defRPr sz="2800" b="0" i="0" kern="1200" baseline="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baseline="0">
                <a:solidFill>
                  <a:schemeClr val="tx1"/>
                </a:solidFill>
                <a:latin typeface="Helvetica Neue" panose="02000503000000020004"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baseline="0">
                <a:solidFill>
                  <a:schemeClr val="tx1"/>
                </a:solidFill>
                <a:latin typeface="Helvetica Neue" panose="02000503000000020004"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baseline="0">
                <a:solidFill>
                  <a:schemeClr val="tx1"/>
                </a:solidFill>
                <a:latin typeface="Helvetica Neue"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altLang="de-DE" sz="1500" dirty="0"/>
              <a:t>Konstruktionsschnitt</a:t>
            </a:r>
          </a:p>
          <a:p>
            <a:pPr marL="342900" indent="-342900">
              <a:lnSpc>
                <a:spcPct val="100000"/>
              </a:lnSpc>
              <a:buFont typeface="Arial" panose="020B0604020202020204" pitchFamily="34" charset="0"/>
              <a:buChar char="•"/>
            </a:pPr>
            <a:r>
              <a:rPr lang="de-DE" altLang="de-DE" sz="1500" dirty="0"/>
              <a:t>keine Unterkellerung</a:t>
            </a:r>
          </a:p>
          <a:p>
            <a:pPr marL="342900" indent="-342900">
              <a:lnSpc>
                <a:spcPct val="100000"/>
              </a:lnSpc>
              <a:buFont typeface="Arial" panose="020B0604020202020204" pitchFamily="34" charset="0"/>
              <a:buChar char="•"/>
            </a:pPr>
            <a:r>
              <a:rPr lang="de-DE" altLang="de-DE" sz="1500" dirty="0"/>
              <a:t>Fundamente </a:t>
            </a:r>
            <a:r>
              <a:rPr lang="de-DE" altLang="de-DE" sz="1500" dirty="0" err="1"/>
              <a:t>re</a:t>
            </a:r>
            <a:r>
              <a:rPr lang="de-DE" altLang="de-DE" sz="1500" dirty="0"/>
              <a:t>-</a:t>
            </a:r>
            <a:r>
              <a:rPr lang="de-DE" altLang="de-DE" sz="1500" dirty="0" err="1"/>
              <a:t>use</a:t>
            </a:r>
            <a:r>
              <a:rPr lang="de-DE" altLang="de-DE" sz="1500" dirty="0"/>
              <a:t>-Betonplatten faserarmiert</a:t>
            </a:r>
          </a:p>
          <a:p>
            <a:pPr marL="342900" indent="-342900">
              <a:lnSpc>
                <a:spcPct val="100000"/>
              </a:lnSpc>
              <a:buFont typeface="Arial" panose="020B0604020202020204" pitchFamily="34" charset="0"/>
              <a:buChar char="•"/>
            </a:pPr>
            <a:r>
              <a:rPr lang="de-DE" altLang="de-DE" sz="1500" dirty="0"/>
              <a:t>Lehm-Bodenplatte (</a:t>
            </a:r>
            <a:r>
              <a:rPr lang="de-DE" altLang="de-DE" sz="1500" dirty="0" err="1"/>
              <a:t>Dernaton</a:t>
            </a:r>
            <a:r>
              <a:rPr lang="de-DE" altLang="de-DE" sz="1500" dirty="0"/>
              <a:t>)</a:t>
            </a:r>
          </a:p>
          <a:p>
            <a:pPr marL="342900" indent="-342900">
              <a:lnSpc>
                <a:spcPct val="100000"/>
              </a:lnSpc>
              <a:buFont typeface="Arial" panose="020B0604020202020204" pitchFamily="34" charset="0"/>
              <a:buChar char="•"/>
            </a:pPr>
            <a:r>
              <a:rPr lang="de-DE" altLang="de-DE" sz="1500" dirty="0"/>
              <a:t>Holzständer mit Strohausfachung</a:t>
            </a:r>
          </a:p>
          <a:p>
            <a:pPr marL="342900" indent="-342900">
              <a:lnSpc>
                <a:spcPct val="100000"/>
              </a:lnSpc>
              <a:buFont typeface="Arial" panose="020B0604020202020204" pitchFamily="34" charset="0"/>
              <a:buChar char="•"/>
            </a:pPr>
            <a:r>
              <a:rPr lang="de-DE" altLang="de-DE" sz="1500" dirty="0"/>
              <a:t>Lehmputz</a:t>
            </a:r>
          </a:p>
          <a:p>
            <a:pPr marL="342900" indent="-342900">
              <a:lnSpc>
                <a:spcPct val="100000"/>
              </a:lnSpc>
              <a:buFont typeface="Arial" panose="020B0604020202020204" pitchFamily="34" charset="0"/>
              <a:buChar char="•"/>
            </a:pPr>
            <a:r>
              <a:rPr lang="de-DE" altLang="de-DE" sz="1500" dirty="0"/>
              <a:t>Holzdecken (Lehmgewölbe verworfen)</a:t>
            </a:r>
          </a:p>
          <a:p>
            <a:pPr marL="342900" indent="-342900">
              <a:lnSpc>
                <a:spcPct val="100000"/>
              </a:lnSpc>
              <a:buFont typeface="Arial" panose="020B0604020202020204" pitchFamily="34" charset="0"/>
              <a:buChar char="•"/>
            </a:pPr>
            <a:r>
              <a:rPr lang="de-DE" altLang="de-DE" sz="1500" dirty="0" err="1"/>
              <a:t>re</a:t>
            </a:r>
            <a:r>
              <a:rPr lang="de-DE" altLang="de-DE" sz="1500" dirty="0"/>
              <a:t>-</a:t>
            </a:r>
            <a:r>
              <a:rPr lang="de-DE" altLang="de-DE" sz="1500" dirty="0" err="1"/>
              <a:t>use</a:t>
            </a:r>
            <a:r>
              <a:rPr lang="de-DE" altLang="de-DE" sz="1500" dirty="0"/>
              <a:t>-Fenster und Eingangstür, Fensterläden</a:t>
            </a:r>
          </a:p>
          <a:p>
            <a:pPr marL="342900" indent="-342900">
              <a:lnSpc>
                <a:spcPct val="100000"/>
              </a:lnSpc>
              <a:buFont typeface="Arial" panose="020B0604020202020204" pitchFamily="34" charset="0"/>
              <a:buChar char="•"/>
            </a:pPr>
            <a:r>
              <a:rPr lang="de-DE" altLang="de-DE" sz="1500" dirty="0" err="1"/>
              <a:t>re-use</a:t>
            </a:r>
            <a:r>
              <a:rPr lang="de-DE" altLang="de-DE" sz="1500" dirty="0"/>
              <a:t> Innenausbau: Türen, Küche, Sanitärapparate</a:t>
            </a:r>
          </a:p>
          <a:p>
            <a:pPr marL="342900" indent="-342900">
              <a:lnSpc>
                <a:spcPct val="100000"/>
              </a:lnSpc>
              <a:buFont typeface="Arial" panose="020B0604020202020204" pitchFamily="34" charset="0"/>
              <a:buChar char="•"/>
            </a:pPr>
            <a:r>
              <a:rPr lang="de-DE" altLang="de-DE" sz="1500" dirty="0"/>
              <a:t>Begrüntes Dach</a:t>
            </a:r>
          </a:p>
          <a:p>
            <a:pPr marL="342900" indent="-342900">
              <a:lnSpc>
                <a:spcPct val="100000"/>
              </a:lnSpc>
              <a:buFont typeface="Arial" panose="020B0604020202020204" pitchFamily="34" charset="0"/>
              <a:buChar char="•"/>
            </a:pPr>
            <a:r>
              <a:rPr lang="de-DE" altLang="de-DE" sz="1500" dirty="0"/>
              <a:t>Regenwassernutzung</a:t>
            </a:r>
          </a:p>
          <a:p>
            <a:pPr marL="342900" indent="-342900">
              <a:lnSpc>
                <a:spcPct val="100000"/>
              </a:lnSpc>
              <a:buFont typeface="Arial" panose="020B0604020202020204" pitchFamily="34" charset="0"/>
              <a:buChar char="•"/>
            </a:pPr>
            <a:r>
              <a:rPr lang="de-DE" altLang="de-DE" sz="1500" dirty="0"/>
              <a:t>spätere Aufstockung möglich (via TH des Nachbarn)</a:t>
            </a:r>
          </a:p>
        </p:txBody>
      </p:sp>
      <p:sp>
        <p:nvSpPr>
          <p:cNvPr id="2" name="Fußzeilenplatzhalter 1">
            <a:extLst>
              <a:ext uri="{FF2B5EF4-FFF2-40B4-BE49-F238E27FC236}">
                <a16:creationId xmlns:a16="http://schemas.microsoft.com/office/drawing/2014/main" id="{DCD5E184-7398-767F-32C4-FF9E94A1B2AC}"/>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Grafik 2">
            <a:extLst>
              <a:ext uri="{FF2B5EF4-FFF2-40B4-BE49-F238E27FC236}">
                <a16:creationId xmlns:a16="http://schemas.microsoft.com/office/drawing/2014/main" id="{5470C3BB-C384-2DCD-DB33-6E775D6956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9923" y="1960072"/>
            <a:ext cx="8661762" cy="455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a:extLst>
              <a:ext uri="{FF2B5EF4-FFF2-40B4-BE49-F238E27FC236}">
                <a16:creationId xmlns:a16="http://schemas.microsoft.com/office/drawing/2014/main" id="{82842826-A860-93C0-2E13-3D7ACC0069EA}"/>
              </a:ext>
            </a:extLst>
          </p:cNvPr>
          <p:cNvSpPr/>
          <p:nvPr/>
        </p:nvSpPr>
        <p:spPr>
          <a:xfrm>
            <a:off x="5116749" y="1945529"/>
            <a:ext cx="4027251" cy="902282"/>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de-DE" sz="1350"/>
          </a:p>
        </p:txBody>
      </p:sp>
      <p:sp>
        <p:nvSpPr>
          <p:cNvPr id="2" name="Untertitel 10">
            <a:extLst>
              <a:ext uri="{FF2B5EF4-FFF2-40B4-BE49-F238E27FC236}">
                <a16:creationId xmlns:a16="http://schemas.microsoft.com/office/drawing/2014/main" id="{64C61241-7FE5-9FC5-41F5-9C809528DF72}"/>
              </a:ext>
            </a:extLst>
          </p:cNvPr>
          <p:cNvSpPr txBox="1">
            <a:spLocks noChangeArrowheads="1"/>
          </p:cNvSpPr>
          <p:nvPr/>
        </p:nvSpPr>
        <p:spPr bwMode="auto">
          <a:xfrm>
            <a:off x="0" y="87159"/>
            <a:ext cx="4659549" cy="23058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altLang="de-DE" sz="1500" dirty="0">
                <a:latin typeface="Helvetica Neue" panose="02000503000000020004" pitchFamily="2" charset="0"/>
                <a:ea typeface="Helvetica Neue" panose="02000503000000020004" pitchFamily="2" charset="0"/>
                <a:cs typeface="Helvetica Neue" panose="02000503000000020004" pitchFamily="2" charset="0"/>
              </a:rPr>
              <a:t>Vergleich mit Ersatzneubau</a:t>
            </a:r>
          </a:p>
          <a:p>
            <a:r>
              <a:rPr lang="de-DE" altLang="de-DE" sz="1500" dirty="0">
                <a:latin typeface="Helvetica Neue" panose="02000503000000020004" pitchFamily="2" charset="0"/>
                <a:ea typeface="Helvetica Neue" panose="02000503000000020004" pitchFamily="2" charset="0"/>
                <a:cs typeface="Helvetica Neue" panose="02000503000000020004" pitchFamily="2" charset="0"/>
              </a:rPr>
              <a:t>Aufstockung möglich vs. keine Reserve</a:t>
            </a:r>
          </a:p>
          <a:p>
            <a:r>
              <a:rPr lang="de-DE" altLang="de-DE" sz="1500" dirty="0">
                <a:latin typeface="Helvetica Neue" panose="02000503000000020004" pitchFamily="2" charset="0"/>
                <a:ea typeface="Helvetica Neue" panose="02000503000000020004" pitchFamily="2" charset="0"/>
                <a:cs typeface="Helvetica Neue" panose="02000503000000020004" pitchFamily="2" charset="0"/>
              </a:rPr>
              <a:t>Wohnraum für 4-8 Personen vs. 5-10 Personen</a:t>
            </a:r>
          </a:p>
          <a:p>
            <a:r>
              <a:rPr lang="de-DE" altLang="de-DE" sz="1500" dirty="0">
                <a:latin typeface="Helvetica Neue" panose="02000503000000020004" pitchFamily="2" charset="0"/>
                <a:ea typeface="Helvetica Neue" panose="02000503000000020004" pitchFamily="2" charset="0"/>
                <a:cs typeface="Helvetica Neue" panose="02000503000000020004" pitchFamily="2" charset="0"/>
              </a:rPr>
              <a:t>Verhältnis Miete/Person ca. 1/3</a:t>
            </a:r>
          </a:p>
          <a:p>
            <a:r>
              <a:rPr lang="de-DE" altLang="de-DE" sz="1500" dirty="0">
                <a:latin typeface="Helvetica Neue" panose="02000503000000020004" pitchFamily="2" charset="0"/>
                <a:ea typeface="Helvetica Neue" panose="02000503000000020004" pitchFamily="2" charset="0"/>
                <a:cs typeface="Helvetica Neue" panose="02000503000000020004" pitchFamily="2" charset="0"/>
              </a:rPr>
              <a:t>Verhältnis Erstellungsemissionen ca. 1/25</a:t>
            </a:r>
          </a:p>
          <a:p>
            <a:r>
              <a:rPr lang="de-DE" altLang="de-DE" sz="1500" dirty="0">
                <a:latin typeface="Helvetica Neue" panose="02000503000000020004" pitchFamily="2" charset="0"/>
                <a:ea typeface="Helvetica Neue" panose="02000503000000020004" pitchFamily="2" charset="0"/>
                <a:cs typeface="Helvetica Neue" panose="02000503000000020004" pitchFamily="2" charset="0"/>
              </a:rPr>
              <a:t>Erhalt Garten vs. gering überdeckte Einstellhalle </a:t>
            </a:r>
          </a:p>
        </p:txBody>
      </p:sp>
      <p:sp>
        <p:nvSpPr>
          <p:cNvPr id="4" name="Fußzeilenplatzhalter 1">
            <a:extLst>
              <a:ext uri="{FF2B5EF4-FFF2-40B4-BE49-F238E27FC236}">
                <a16:creationId xmlns:a16="http://schemas.microsoft.com/office/drawing/2014/main" id="{F0037D24-9026-3E06-DEAE-E1BB123FED5B}"/>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107922C-D579-289C-6D05-419853DB32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extfeld 1">
            <a:extLst>
              <a:ext uri="{FF2B5EF4-FFF2-40B4-BE49-F238E27FC236}">
                <a16:creationId xmlns:a16="http://schemas.microsoft.com/office/drawing/2014/main" id="{473552E5-9BBE-5C18-3B88-A80E0D4AF15A}"/>
              </a:ext>
            </a:extLst>
          </p:cNvPr>
          <p:cNvSpPr txBox="1"/>
          <p:nvPr/>
        </p:nvSpPr>
        <p:spPr>
          <a:xfrm>
            <a:off x="163830" y="159129"/>
            <a:ext cx="4268780" cy="323165"/>
          </a:xfrm>
          <a:prstGeom prst="rect">
            <a:avLst/>
          </a:prstGeom>
          <a:solidFill>
            <a:schemeClr val="bg1"/>
          </a:solidFill>
        </p:spPr>
        <p:txBody>
          <a:bodyPr wrap="square" rtlCol="0">
            <a:spAutoFit/>
          </a:bodyPr>
          <a:lstStyle/>
          <a:p>
            <a:pPr algn="l"/>
            <a:r>
              <a:rPr lang="de-CH" sz="1500" dirty="0">
                <a:latin typeface="Helvetica" pitchFamily="2" charset="0"/>
              </a:rPr>
              <a:t>Transformation SBB Werkstadt-Areal, Zürich</a:t>
            </a:r>
          </a:p>
        </p:txBody>
      </p:sp>
      <p:cxnSp>
        <p:nvCxnSpPr>
          <p:cNvPr id="4" name="Gerade Verbindung 3">
            <a:extLst>
              <a:ext uri="{FF2B5EF4-FFF2-40B4-BE49-F238E27FC236}">
                <a16:creationId xmlns:a16="http://schemas.microsoft.com/office/drawing/2014/main" id="{F54A26BB-6F1F-A4DF-3B34-243D44094A14}"/>
              </a:ext>
            </a:extLst>
          </p:cNvPr>
          <p:cNvCxnSpPr>
            <a:cxnSpLocks/>
          </p:cNvCxnSpPr>
          <p:nvPr/>
        </p:nvCxnSpPr>
        <p:spPr>
          <a:xfrm>
            <a:off x="163830" y="437222"/>
            <a:ext cx="426878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Fußzeilenplatzhalter 1">
            <a:extLst>
              <a:ext uri="{FF2B5EF4-FFF2-40B4-BE49-F238E27FC236}">
                <a16:creationId xmlns:a16="http://schemas.microsoft.com/office/drawing/2014/main" id="{C740A205-B878-A136-D9B0-8D3A069CD54B}"/>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56058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418C59D-57D5-F8E5-3A17-D6C49756C7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40501"/>
            <a:ext cx="9144000" cy="5641383"/>
          </a:xfrm>
          <a:prstGeom prst="rect">
            <a:avLst/>
          </a:prstGeom>
        </p:spPr>
      </p:pic>
      <p:sp>
        <p:nvSpPr>
          <p:cNvPr id="4" name="Textfeld 3">
            <a:extLst>
              <a:ext uri="{FF2B5EF4-FFF2-40B4-BE49-F238E27FC236}">
                <a16:creationId xmlns:a16="http://schemas.microsoft.com/office/drawing/2014/main" id="{239EB3BD-BA6B-F77E-9C37-E0CEEE201C17}"/>
              </a:ext>
            </a:extLst>
          </p:cNvPr>
          <p:cNvSpPr txBox="1"/>
          <p:nvPr/>
        </p:nvSpPr>
        <p:spPr>
          <a:xfrm>
            <a:off x="111801" y="148086"/>
            <a:ext cx="2031549" cy="1477328"/>
          </a:xfrm>
          <a:prstGeom prst="rect">
            <a:avLst/>
          </a:prstGeom>
          <a:solidFill>
            <a:schemeClr val="bg1"/>
          </a:solidFill>
        </p:spPr>
        <p:txBody>
          <a:bodyPr wrap="square" rtlCol="0">
            <a:spAutoFit/>
          </a:bodyPr>
          <a:lstStyle/>
          <a:p>
            <a:pPr algn="l"/>
            <a:r>
              <a:rPr lang="de-CH" sz="1500" dirty="0">
                <a:latin typeface="Helvetica Neue" panose="02000503000000020004" pitchFamily="2" charset="0"/>
                <a:ea typeface="Helvetica Neue" panose="02000503000000020004" pitchFamily="2" charset="0"/>
                <a:cs typeface="Helvetica Neue" panose="02000503000000020004" pitchFamily="2" charset="0"/>
              </a:rPr>
              <a:t>Etappen</a:t>
            </a:r>
          </a:p>
          <a:p>
            <a:pPr algn="l"/>
            <a:endParaRPr lang="de-CH" sz="1500"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de-CH" sz="1500"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de-CH" sz="1500"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de-CH" sz="1500"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de-CH" sz="15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Fußzeilenplatzhalter 1">
            <a:extLst>
              <a:ext uri="{FF2B5EF4-FFF2-40B4-BE49-F238E27FC236}">
                <a16:creationId xmlns:a16="http://schemas.microsoft.com/office/drawing/2014/main" id="{0A8DBE8F-A800-3D68-8D69-01448E857E72}"/>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01853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4084D29-80A6-EB30-4869-2578A6137C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66927"/>
            <a:ext cx="9144000" cy="5749047"/>
          </a:xfrm>
          <a:prstGeom prst="rect">
            <a:avLst/>
          </a:prstGeom>
        </p:spPr>
      </p:pic>
      <p:sp>
        <p:nvSpPr>
          <p:cNvPr id="2" name="Fußzeilenplatzhalter 1">
            <a:extLst>
              <a:ext uri="{FF2B5EF4-FFF2-40B4-BE49-F238E27FC236}">
                <a16:creationId xmlns:a16="http://schemas.microsoft.com/office/drawing/2014/main" id="{7DF92F38-A96F-61AD-AC4F-A919B0D0AB9E}"/>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baubüro</a:t>
            </a:r>
            <a:r>
              <a:rPr lang="de-CH" sz="800" dirty="0">
                <a:latin typeface="Helvetica Neue" panose="02000503000000020004" pitchFamily="2" charset="0"/>
                <a:ea typeface="Helvetica Neue" panose="02000503000000020004" pitchFamily="2" charset="0"/>
                <a:cs typeface="Helvetica Neue" panose="02000503000000020004" pitchFamily="2" charset="0"/>
              </a:rPr>
              <a:t> in situ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ag</a:t>
            </a:r>
            <a:r>
              <a:rPr lang="de-CH" sz="800" dirty="0">
                <a:latin typeface="Helvetica Neue" panose="02000503000000020004" pitchFamily="2" charset="0"/>
                <a:ea typeface="Helvetica Neue" panose="02000503000000020004" pitchFamily="2" charset="0"/>
                <a:cs typeface="Helvetica Neue" panose="02000503000000020004" pitchFamily="2" charset="0"/>
              </a:rPr>
              <a:t> || Andreas Haug,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dipl.</a:t>
            </a:r>
            <a:r>
              <a:rPr lang="de-CH" sz="800" dirty="0">
                <a:latin typeface="Helvetica Neue" panose="02000503000000020004" pitchFamily="2" charset="0"/>
                <a:ea typeface="Helvetica Neue" panose="02000503000000020004" pitchFamily="2" charset="0"/>
                <a:cs typeface="Helvetica Neue" panose="02000503000000020004" pitchFamily="2" charset="0"/>
              </a:rPr>
              <a:t> Architekt ETH SIA – Quelle: Denkstatt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sàrl</a:t>
            </a:r>
            <a:endParaRPr lang="de-CH" sz="8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00086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AAB4EFE3-7244-BF96-338D-6E0FA8430B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9982" y="4651872"/>
            <a:ext cx="3309192" cy="2206128"/>
          </a:xfrm>
          <a:prstGeom prst="rect">
            <a:avLst/>
          </a:prstGeom>
        </p:spPr>
      </p:pic>
      <p:pic>
        <p:nvPicPr>
          <p:cNvPr id="6" name="Grafik 5">
            <a:extLst>
              <a:ext uri="{FF2B5EF4-FFF2-40B4-BE49-F238E27FC236}">
                <a16:creationId xmlns:a16="http://schemas.microsoft.com/office/drawing/2014/main" id="{D14409FC-B666-C407-9C66-7D035F017A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643" y="0"/>
            <a:ext cx="6770451" cy="4513634"/>
          </a:xfrm>
          <a:prstGeom prst="rect">
            <a:avLst/>
          </a:prstGeom>
        </p:spPr>
      </p:pic>
      <p:sp>
        <p:nvSpPr>
          <p:cNvPr id="3" name="Fußzeilenplatzhalter 1">
            <a:extLst>
              <a:ext uri="{FF2B5EF4-FFF2-40B4-BE49-F238E27FC236}">
                <a16:creationId xmlns:a16="http://schemas.microsoft.com/office/drawing/2014/main" id="{63D3E02A-9C45-2970-CD46-70C4C8E922D2}"/>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44083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2611941-1014-7721-A6A8-504EAFE9CC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085" y="857250"/>
            <a:ext cx="9129916" cy="4808863"/>
          </a:xfrm>
          <a:prstGeom prst="rect">
            <a:avLst/>
          </a:prstGeom>
        </p:spPr>
      </p:pic>
      <p:sp>
        <p:nvSpPr>
          <p:cNvPr id="8" name="object 3">
            <a:extLst>
              <a:ext uri="{FF2B5EF4-FFF2-40B4-BE49-F238E27FC236}">
                <a16:creationId xmlns:a16="http://schemas.microsoft.com/office/drawing/2014/main" id="{21039B16-2590-5621-2ECD-80F9911CA1C3}"/>
              </a:ext>
            </a:extLst>
          </p:cNvPr>
          <p:cNvSpPr txBox="1">
            <a:spLocks/>
          </p:cNvSpPr>
          <p:nvPr/>
        </p:nvSpPr>
        <p:spPr>
          <a:xfrm>
            <a:off x="1" y="3797134"/>
            <a:ext cx="2966291" cy="1501052"/>
          </a:xfrm>
          <a:prstGeom prst="rect">
            <a:avLst/>
          </a:prstGeom>
          <a:solidFill>
            <a:schemeClr val="bg1"/>
          </a:solidFill>
        </p:spPr>
        <p:txBody>
          <a:bodyPr vert="horz" wrap="square" lIns="0" tIns="635"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CA" sz="1125" dirty="0">
              <a:latin typeface="Helvetica Neue" panose="02000503000000020004" pitchFamily="2" charset="0"/>
              <a:ea typeface="Helvetica Neue" panose="02000503000000020004" pitchFamily="2" charset="0"/>
              <a:cs typeface="Helvetica Neue" panose="02000503000000020004" pitchFamily="2" charset="0"/>
            </a:endParaRPr>
          </a:p>
          <a:p>
            <a:pPr algn="l"/>
            <a:r>
              <a:rPr lang="en-CA" sz="1125" dirty="0">
                <a:latin typeface="Helvetica Neue" panose="02000503000000020004" pitchFamily="2" charset="0"/>
                <a:ea typeface="Helvetica Neue" panose="02000503000000020004" pitchFamily="2" charset="0"/>
                <a:cs typeface="Helvetica Neue" panose="02000503000000020004" pitchFamily="2" charset="0"/>
              </a:rPr>
              <a:t>  1’170 </a:t>
            </a:r>
            <a:r>
              <a:rPr lang="en-CA" sz="1125" dirty="0" err="1">
                <a:latin typeface="Helvetica Neue" panose="02000503000000020004" pitchFamily="2" charset="0"/>
                <a:ea typeface="Helvetica Neue" panose="02000503000000020004" pitchFamily="2" charset="0"/>
                <a:cs typeface="Helvetica Neue" panose="02000503000000020004" pitchFamily="2" charset="0"/>
              </a:rPr>
              <a:t>Laufmeter</a:t>
            </a:r>
            <a:r>
              <a:rPr lang="en-CA" sz="1125" dirty="0">
                <a:latin typeface="Helvetica Neue" panose="02000503000000020004" pitchFamily="2" charset="0"/>
                <a:ea typeface="Helvetica Neue" panose="02000503000000020004" pitchFamily="2" charset="0"/>
                <a:cs typeface="Helvetica Neue" panose="02000503000000020004" pitchFamily="2" charset="0"/>
              </a:rPr>
              <a:t> </a:t>
            </a:r>
            <a:r>
              <a:rPr lang="en-CA" sz="1125" dirty="0" err="1">
                <a:latin typeface="Helvetica Neue" panose="02000503000000020004" pitchFamily="2" charset="0"/>
                <a:ea typeface="Helvetica Neue" panose="02000503000000020004" pitchFamily="2" charset="0"/>
                <a:cs typeface="Helvetica Neue" panose="02000503000000020004" pitchFamily="2" charset="0"/>
              </a:rPr>
              <a:t>Fahrleitungsmasten</a:t>
            </a:r>
            <a:endParaRPr lang="en-CA" sz="1125" dirty="0">
              <a:latin typeface="Helvetica Neue" panose="02000503000000020004" pitchFamily="2" charset="0"/>
              <a:ea typeface="Helvetica Neue" panose="02000503000000020004" pitchFamily="2" charset="0"/>
              <a:cs typeface="Helvetica Neue" panose="02000503000000020004" pitchFamily="2" charset="0"/>
            </a:endParaRPr>
          </a:p>
          <a:p>
            <a:pPr algn="l"/>
            <a:r>
              <a:rPr lang="en-CA" sz="1125" dirty="0">
                <a:latin typeface="Helvetica Neue" panose="02000503000000020004" pitchFamily="2" charset="0"/>
                <a:ea typeface="Helvetica Neue" panose="02000503000000020004" pitchFamily="2" charset="0"/>
                <a:cs typeface="Helvetica Neue" panose="02000503000000020004" pitchFamily="2" charset="0"/>
              </a:rPr>
              <a:t>  Mine: Lager </a:t>
            </a:r>
            <a:r>
              <a:rPr lang="en-CA" sz="1125" dirty="0" err="1">
                <a:latin typeface="Helvetica Neue" panose="02000503000000020004" pitchFamily="2" charset="0"/>
                <a:ea typeface="Helvetica Neue" panose="02000503000000020004" pitchFamily="2" charset="0"/>
                <a:cs typeface="Helvetica Neue" panose="02000503000000020004" pitchFamily="2" charset="0"/>
              </a:rPr>
              <a:t>Rückbau</a:t>
            </a:r>
            <a:r>
              <a:rPr lang="en-CA" sz="1125" dirty="0">
                <a:latin typeface="Helvetica Neue" panose="02000503000000020004" pitchFamily="2" charset="0"/>
                <a:ea typeface="Helvetica Neue" panose="02000503000000020004" pitchFamily="2" charset="0"/>
                <a:cs typeface="Helvetica Neue" panose="02000503000000020004" pitchFamily="2" charset="0"/>
              </a:rPr>
              <a:t> SBB</a:t>
            </a:r>
          </a:p>
          <a:p>
            <a:pPr algn="l"/>
            <a:r>
              <a:rPr lang="en-CA" sz="1125" dirty="0">
                <a:latin typeface="Helvetica Neue" panose="02000503000000020004" pitchFamily="2" charset="0"/>
                <a:ea typeface="Helvetica Neue" panose="02000503000000020004" pitchFamily="2" charset="0"/>
                <a:cs typeface="Helvetica Neue" panose="02000503000000020004" pitchFamily="2" charset="0"/>
              </a:rPr>
              <a:t>  </a:t>
            </a:r>
            <a:r>
              <a:rPr lang="en-CA" sz="1125" dirty="0" err="1">
                <a:latin typeface="Helvetica Neue" panose="02000503000000020004" pitchFamily="2" charset="0"/>
                <a:ea typeface="Helvetica Neue" panose="02000503000000020004" pitchFamily="2" charset="0"/>
                <a:cs typeface="Helvetica Neue" panose="02000503000000020004" pitchFamily="2" charset="0"/>
              </a:rPr>
              <a:t>Verwendung</a:t>
            </a:r>
            <a:r>
              <a:rPr lang="en-CA" sz="1125" dirty="0">
                <a:latin typeface="Helvetica Neue" panose="02000503000000020004" pitchFamily="2" charset="0"/>
                <a:ea typeface="Helvetica Neue" panose="02000503000000020004" pitchFamily="2" charset="0"/>
                <a:cs typeface="Helvetica Neue" panose="02000503000000020004" pitchFamily="2" charset="0"/>
              </a:rPr>
              <a:t>: </a:t>
            </a:r>
            <a:r>
              <a:rPr lang="en-CA" sz="1125" dirty="0" err="1">
                <a:latin typeface="Helvetica Neue" panose="02000503000000020004" pitchFamily="2" charset="0"/>
                <a:ea typeface="Helvetica Neue" panose="02000503000000020004" pitchFamily="2" charset="0"/>
                <a:cs typeface="Helvetica Neue" panose="02000503000000020004" pitchFamily="2" charset="0"/>
              </a:rPr>
              <a:t>Tragstruktur</a:t>
            </a:r>
            <a:r>
              <a:rPr lang="en-CA" sz="1125" dirty="0">
                <a:latin typeface="Helvetica Neue" panose="02000503000000020004" pitchFamily="2" charset="0"/>
                <a:ea typeface="Helvetica Neue" panose="02000503000000020004" pitchFamily="2" charset="0"/>
                <a:cs typeface="Helvetica Neue" panose="02000503000000020004" pitchFamily="2" charset="0"/>
              </a:rPr>
              <a:t> </a:t>
            </a:r>
            <a:r>
              <a:rPr lang="en-CA" sz="1125" dirty="0" err="1">
                <a:latin typeface="Helvetica Neue" panose="02000503000000020004" pitchFamily="2" charset="0"/>
                <a:ea typeface="Helvetica Neue" panose="02000503000000020004" pitchFamily="2" charset="0"/>
                <a:cs typeface="Helvetica Neue" panose="02000503000000020004" pitchFamily="2" charset="0"/>
              </a:rPr>
              <a:t>Galeriegeschoss</a:t>
            </a:r>
            <a:endParaRPr lang="en-CA" sz="1125"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en-CA" sz="1125" baseline="30000"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en-CA" sz="1125" baseline="30000"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en-CA" sz="1125" baseline="30000"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en-CA" sz="1125" baseline="30000"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en-CA" sz="1125" baseline="30000"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en-CA" sz="1125" baseline="30000"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en-CA" sz="1125" baseline="30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Oval 8">
            <a:extLst>
              <a:ext uri="{FF2B5EF4-FFF2-40B4-BE49-F238E27FC236}">
                <a16:creationId xmlns:a16="http://schemas.microsoft.com/office/drawing/2014/main" id="{C6C20E9D-2559-B785-CC71-E459253E534E}"/>
              </a:ext>
            </a:extLst>
          </p:cNvPr>
          <p:cNvSpPr/>
          <p:nvPr/>
        </p:nvSpPr>
        <p:spPr>
          <a:xfrm>
            <a:off x="6305814" y="3429000"/>
            <a:ext cx="307758" cy="307758"/>
          </a:xfrm>
          <a:prstGeom prst="ellipse">
            <a:avLst/>
          </a:prstGeom>
          <a:solidFill>
            <a:srgbClr val="FFFF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Fußzeilenplatzhalter 1">
            <a:extLst>
              <a:ext uri="{FF2B5EF4-FFF2-40B4-BE49-F238E27FC236}">
                <a16:creationId xmlns:a16="http://schemas.microsoft.com/office/drawing/2014/main" id="{AACD001B-7C72-9D55-3368-D9D671A96F8C}"/>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00088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6E83944-4BB1-9441-30F6-E38A6929A6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0" y="383279"/>
            <a:ext cx="9144000" cy="6091441"/>
          </a:xfrm>
          <a:prstGeom prst="rect">
            <a:avLst/>
          </a:prstGeom>
        </p:spPr>
      </p:pic>
      <p:sp>
        <p:nvSpPr>
          <p:cNvPr id="3" name="Fußzeilenplatzhalter 1">
            <a:extLst>
              <a:ext uri="{FF2B5EF4-FFF2-40B4-BE49-F238E27FC236}">
                <a16:creationId xmlns:a16="http://schemas.microsoft.com/office/drawing/2014/main" id="{BA38E97B-8EA4-FAED-6F27-D997A98F2F0E}"/>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18041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EFBE9EB-43BA-B502-D664-CA34650CAC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60" b="-210"/>
          <a:stretch/>
        </p:blipFill>
        <p:spPr>
          <a:xfrm>
            <a:off x="0" y="369651"/>
            <a:ext cx="9144000" cy="6118697"/>
          </a:xfrm>
          <a:prstGeom prst="rect">
            <a:avLst/>
          </a:prstGeom>
        </p:spPr>
      </p:pic>
      <p:sp>
        <p:nvSpPr>
          <p:cNvPr id="2" name="Fußzeilenplatzhalter 1">
            <a:extLst>
              <a:ext uri="{FF2B5EF4-FFF2-40B4-BE49-F238E27FC236}">
                <a16:creationId xmlns:a16="http://schemas.microsoft.com/office/drawing/2014/main" id="{292E3AC0-9927-8831-9C5E-06F655AEF6B6}"/>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65084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075FC4A-F8B9-0C67-B476-18A5956081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16"/>
          <a:stretch/>
        </p:blipFill>
        <p:spPr>
          <a:xfrm>
            <a:off x="0" y="769093"/>
            <a:ext cx="9144000" cy="5319813"/>
          </a:xfrm>
          <a:prstGeom prst="rect">
            <a:avLst/>
          </a:prstGeom>
        </p:spPr>
      </p:pic>
      <p:sp>
        <p:nvSpPr>
          <p:cNvPr id="2" name="Textfeld 1">
            <a:extLst>
              <a:ext uri="{FF2B5EF4-FFF2-40B4-BE49-F238E27FC236}">
                <a16:creationId xmlns:a16="http://schemas.microsoft.com/office/drawing/2014/main" id="{513A364D-FA70-0F39-F311-5C1A92EDD5E3}"/>
              </a:ext>
            </a:extLst>
          </p:cNvPr>
          <p:cNvSpPr txBox="1"/>
          <p:nvPr/>
        </p:nvSpPr>
        <p:spPr>
          <a:xfrm>
            <a:off x="163830" y="123063"/>
            <a:ext cx="3854173" cy="323165"/>
          </a:xfrm>
          <a:prstGeom prst="rect">
            <a:avLst/>
          </a:prstGeom>
          <a:solidFill>
            <a:schemeClr val="bg1"/>
          </a:solidFill>
        </p:spPr>
        <p:txBody>
          <a:bodyPr wrap="square" rtlCol="0">
            <a:spAutoFit/>
          </a:bodyPr>
          <a:lstStyle/>
          <a:p>
            <a:pPr algn="l"/>
            <a:r>
              <a:rPr lang="de-CH" sz="1500" dirty="0">
                <a:latin typeface="Helvetica" pitchFamily="2" charset="0"/>
              </a:rPr>
              <a:t>Evaluation Fensterersatz </a:t>
            </a:r>
            <a:r>
              <a:rPr lang="de-CH" sz="1500" dirty="0" err="1">
                <a:latin typeface="Helvetica" pitchFamily="2" charset="0"/>
              </a:rPr>
              <a:t>Flumserei</a:t>
            </a:r>
            <a:endParaRPr lang="de-CH" sz="1500" dirty="0">
              <a:latin typeface="Helvetica" pitchFamily="2" charset="0"/>
            </a:endParaRPr>
          </a:p>
        </p:txBody>
      </p:sp>
      <p:cxnSp>
        <p:nvCxnSpPr>
          <p:cNvPr id="7" name="Gerade Verbindung 6">
            <a:extLst>
              <a:ext uri="{FF2B5EF4-FFF2-40B4-BE49-F238E27FC236}">
                <a16:creationId xmlns:a16="http://schemas.microsoft.com/office/drawing/2014/main" id="{6A76EECC-6B48-2413-DF3C-A78A49E7336A}"/>
              </a:ext>
            </a:extLst>
          </p:cNvPr>
          <p:cNvCxnSpPr>
            <a:cxnSpLocks/>
          </p:cNvCxnSpPr>
          <p:nvPr/>
        </p:nvCxnSpPr>
        <p:spPr>
          <a:xfrm>
            <a:off x="163830" y="417767"/>
            <a:ext cx="311439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Fußzeilenplatzhalter 1">
            <a:extLst>
              <a:ext uri="{FF2B5EF4-FFF2-40B4-BE49-F238E27FC236}">
                <a16:creationId xmlns:a16="http://schemas.microsoft.com/office/drawing/2014/main" id="{DB14B55E-C8FA-C446-0287-2972C3ECC84D}"/>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12381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43EEEA7-F7F7-E647-B7AD-B2D630ABD1C5}"/>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 name="Textfeld 8">
            <a:extLst>
              <a:ext uri="{FF2B5EF4-FFF2-40B4-BE49-F238E27FC236}">
                <a16:creationId xmlns:a16="http://schemas.microsoft.com/office/drawing/2014/main" id="{D6B4F06A-E2C6-1A43-973B-E4D0C442AD38}"/>
              </a:ext>
            </a:extLst>
          </p:cNvPr>
          <p:cNvSpPr txBox="1"/>
          <p:nvPr/>
        </p:nvSpPr>
        <p:spPr>
          <a:xfrm>
            <a:off x="238264" y="793581"/>
            <a:ext cx="7991336" cy="2650726"/>
          </a:xfrm>
          <a:prstGeom prst="rect">
            <a:avLst/>
          </a:prstGeom>
          <a:noFill/>
        </p:spPr>
        <p:txBody>
          <a:bodyPr wrap="square" rtlCol="0">
            <a:spAutoFit/>
          </a:bodyPr>
          <a:lstStyle/>
          <a:p>
            <a:r>
              <a:rPr lang="de-CH" sz="2800" b="1" dirty="0">
                <a:latin typeface="Helvetica Neue" panose="02000503000000020004" pitchFamily="2" charset="0"/>
                <a:ea typeface="Helvetica Neue" panose="02000503000000020004" pitchFamily="2" charset="0"/>
                <a:cs typeface="Helvetica Neue" panose="02000503000000020004" pitchFamily="2" charset="0"/>
              </a:rPr>
              <a:t>Bauen in der Klimakrise – Herausforderungen und Möglichkeiten</a:t>
            </a:r>
            <a:endParaRPr lang="de-CH" sz="2700" b="1" dirty="0">
              <a:latin typeface="Helvetica Neue" panose="02000503000000020004" pitchFamily="2" charset="0"/>
              <a:ea typeface="Helvetica Neue" panose="02000503000000020004" pitchFamily="2" charset="0"/>
              <a:cs typeface="Helvetica Neue" panose="02000503000000020004" pitchFamily="2" charset="0"/>
            </a:endParaRPr>
          </a:p>
          <a:p>
            <a:pPr algn="l"/>
            <a:endParaRPr lang="de-CH" sz="1050" dirty="0">
              <a:latin typeface="Helvetica Neue" panose="02000503000000020004" pitchFamily="2" charset="0"/>
              <a:ea typeface="Helvetica Neue" panose="02000503000000020004" pitchFamily="2" charset="0"/>
              <a:cs typeface="Helvetica Neue" panose="02000503000000020004" pitchFamily="2" charset="0"/>
            </a:endParaRPr>
          </a:p>
          <a:p>
            <a:r>
              <a:rPr lang="de-CH" sz="105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ChamBau</a:t>
            </a:r>
            <a:r>
              <a:rPr lang="de-CH" sz="105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25</a:t>
            </a:r>
            <a:endParaRPr lang="de-CH" sz="1050"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50000"/>
              </a:lnSpc>
            </a:pPr>
            <a:r>
              <a:rPr lang="de-CH" sz="105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18</a:t>
            </a:r>
            <a:r>
              <a:rPr lang="de-CH" sz="1050" dirty="0">
                <a:latin typeface="Helvetica Neue" panose="02000503000000020004" pitchFamily="2" charset="0"/>
                <a:ea typeface="Helvetica Neue" panose="02000503000000020004" pitchFamily="2" charset="0"/>
                <a:cs typeface="Helvetica Neue" panose="02000503000000020004" pitchFamily="2" charset="0"/>
              </a:rPr>
              <a:t>.06.2025, 11.30 Uhr </a:t>
            </a:r>
          </a:p>
          <a:p>
            <a:pPr marL="10716" lvl="1">
              <a:tabLst>
                <a:tab pos="357188" algn="l"/>
              </a:tabLst>
            </a:pPr>
            <a:br>
              <a:rPr lang="de-CH" sz="1050" dirty="0">
                <a:latin typeface="Helvetica Neue" panose="02000503000000020004" pitchFamily="2" charset="0"/>
                <a:ea typeface="Helvetica Neue" panose="02000503000000020004" pitchFamily="2" charset="0"/>
                <a:cs typeface="Helvetica Neue" panose="02000503000000020004" pitchFamily="2" charset="0"/>
              </a:rPr>
            </a:br>
            <a:endParaRPr lang="de-CH" sz="1050" dirty="0">
              <a:latin typeface="Helvetica Neue" panose="02000503000000020004" pitchFamily="2" charset="0"/>
              <a:ea typeface="Helvetica Neue" panose="02000503000000020004" pitchFamily="2" charset="0"/>
              <a:cs typeface="Helvetica Neue" panose="02000503000000020004" pitchFamily="2" charset="0"/>
            </a:endParaRPr>
          </a:p>
          <a:p>
            <a:pPr marL="10716" lvl="1">
              <a:tabLst>
                <a:tab pos="357188" algn="l"/>
              </a:tabLst>
            </a:pPr>
            <a:r>
              <a:rPr lang="de-CH" sz="1050" dirty="0">
                <a:latin typeface="Helvetica Neue" panose="02000503000000020004" pitchFamily="2" charset="0"/>
                <a:ea typeface="Helvetica Neue" panose="02000503000000020004" pitchFamily="2" charset="0"/>
                <a:cs typeface="Helvetica Neue" panose="02000503000000020004" pitchFamily="2" charset="0"/>
              </a:rPr>
              <a:t>Andreas Haug </a:t>
            </a:r>
            <a:r>
              <a:rPr lang="de-CH" sz="1050" dirty="0" err="1">
                <a:latin typeface="Helvetica Neue" panose="02000503000000020004" pitchFamily="2" charset="0"/>
                <a:ea typeface="Helvetica Neue" panose="02000503000000020004" pitchFamily="2" charset="0"/>
                <a:cs typeface="Helvetica Neue" panose="02000503000000020004" pitchFamily="2" charset="0"/>
              </a:rPr>
              <a:t>dipl.</a:t>
            </a:r>
            <a:r>
              <a:rPr lang="de-CH" sz="1050" dirty="0">
                <a:latin typeface="Helvetica Neue" panose="02000503000000020004" pitchFamily="2" charset="0"/>
                <a:ea typeface="Helvetica Neue" panose="02000503000000020004" pitchFamily="2" charset="0"/>
                <a:cs typeface="Helvetica Neue" panose="02000503000000020004" pitchFamily="2" charset="0"/>
              </a:rPr>
              <a:t> Architekt ETH SIA</a:t>
            </a:r>
            <a:br>
              <a:rPr lang="de-CH" sz="1050" dirty="0">
                <a:latin typeface="Helvetica Neue" panose="02000503000000020004" pitchFamily="2" charset="0"/>
                <a:ea typeface="Helvetica Neue" panose="02000503000000020004" pitchFamily="2" charset="0"/>
                <a:cs typeface="Helvetica Neue" panose="02000503000000020004" pitchFamily="2" charset="0"/>
              </a:rPr>
            </a:br>
            <a:r>
              <a:rPr lang="de-CH" sz="1050" dirty="0">
                <a:latin typeface="Helvetica Neue" panose="02000503000000020004" pitchFamily="2" charset="0"/>
                <a:ea typeface="Helvetica Neue" panose="02000503000000020004" pitchFamily="2" charset="0"/>
                <a:cs typeface="Helvetica Neue" panose="02000503000000020004" pitchFamily="2" charset="0"/>
              </a:rPr>
              <a:t>Co-Geschäftsleiter </a:t>
            </a:r>
            <a:r>
              <a:rPr lang="de-CH" sz="1050" dirty="0" err="1">
                <a:latin typeface="Helvetica Neue" panose="02000503000000020004" pitchFamily="2" charset="0"/>
                <a:ea typeface="Helvetica Neue" panose="02000503000000020004" pitchFamily="2" charset="0"/>
                <a:cs typeface="Helvetica Neue" panose="02000503000000020004" pitchFamily="2" charset="0"/>
              </a:rPr>
              <a:t>baubüro</a:t>
            </a:r>
            <a:r>
              <a:rPr lang="de-CH" sz="1050" dirty="0">
                <a:latin typeface="Helvetica Neue" panose="02000503000000020004" pitchFamily="2" charset="0"/>
                <a:ea typeface="Helvetica Neue" panose="02000503000000020004" pitchFamily="2" charset="0"/>
                <a:cs typeface="Helvetica Neue" panose="02000503000000020004" pitchFamily="2" charset="0"/>
              </a:rPr>
              <a:t> in situ </a:t>
            </a:r>
            <a:r>
              <a:rPr lang="de-CH" sz="1050" dirty="0" err="1">
                <a:latin typeface="Helvetica Neue" panose="02000503000000020004" pitchFamily="2" charset="0"/>
                <a:ea typeface="Helvetica Neue" panose="02000503000000020004" pitchFamily="2" charset="0"/>
                <a:cs typeface="Helvetica Neue" panose="02000503000000020004" pitchFamily="2" charset="0"/>
              </a:rPr>
              <a:t>ag</a:t>
            </a:r>
            <a:endParaRPr lang="de-CH" sz="1050" dirty="0">
              <a:latin typeface="Helvetica Neue" panose="02000503000000020004" pitchFamily="2" charset="0"/>
              <a:ea typeface="Helvetica Neue" panose="02000503000000020004" pitchFamily="2" charset="0"/>
              <a:cs typeface="Helvetica Neue" panose="02000503000000020004" pitchFamily="2" charset="0"/>
            </a:endParaRPr>
          </a:p>
          <a:p>
            <a:pPr marL="10716" lvl="1">
              <a:tabLst>
                <a:tab pos="357188" algn="l"/>
              </a:tabLst>
            </a:pPr>
            <a:endParaRPr lang="de-CH" sz="1050" dirty="0">
              <a:latin typeface="Helvetica Neue" panose="02000503000000020004" pitchFamily="2" charset="0"/>
              <a:ea typeface="Helvetica Neue" panose="02000503000000020004" pitchFamily="2" charset="0"/>
              <a:cs typeface="Helvetica Neue" panose="02000503000000020004" pitchFamily="2" charset="0"/>
            </a:endParaRPr>
          </a:p>
          <a:p>
            <a:pPr marL="10716" lvl="1">
              <a:tabLst>
                <a:tab pos="357188" algn="l"/>
              </a:tabLst>
            </a:pPr>
            <a:r>
              <a:rPr lang="de-DE" sz="1050" dirty="0">
                <a:latin typeface="Helvetica Neue" panose="02000503000000020004" pitchFamily="2" charset="0"/>
                <a:ea typeface="Helvetica Neue" panose="02000503000000020004" pitchFamily="2" charset="0"/>
                <a:cs typeface="Helvetica Neue" panose="02000503000000020004" pitchFamily="2" charset="0"/>
              </a:rPr>
              <a:t>Fotos: </a:t>
            </a:r>
            <a:r>
              <a:rPr lang="de-DE" sz="1050" dirty="0" err="1">
                <a:latin typeface="Helvetica Neue" panose="02000503000000020004" pitchFamily="2" charset="0"/>
                <a:ea typeface="Helvetica Neue" panose="02000503000000020004" pitchFamily="2" charset="0"/>
                <a:cs typeface="Helvetica Neue" panose="02000503000000020004" pitchFamily="2" charset="0"/>
              </a:rPr>
              <a:t>baubüro</a:t>
            </a:r>
            <a:r>
              <a:rPr lang="de-DE" sz="1050" dirty="0">
                <a:latin typeface="Helvetica Neue" panose="02000503000000020004" pitchFamily="2" charset="0"/>
                <a:ea typeface="Helvetica Neue" panose="02000503000000020004" pitchFamily="2" charset="0"/>
                <a:cs typeface="Helvetica Neue" panose="02000503000000020004" pitchFamily="2" charset="0"/>
              </a:rPr>
              <a:t> in situ </a:t>
            </a:r>
            <a:r>
              <a:rPr lang="de-DE" sz="1050" dirty="0" err="1">
                <a:latin typeface="Helvetica Neue" panose="02000503000000020004" pitchFamily="2" charset="0"/>
                <a:ea typeface="Helvetica Neue" panose="02000503000000020004" pitchFamily="2" charset="0"/>
                <a:cs typeface="Helvetica Neue" panose="02000503000000020004" pitchFamily="2" charset="0"/>
              </a:rPr>
              <a:t>ag</a:t>
            </a:r>
            <a:r>
              <a:rPr lang="de-DE" sz="1050" dirty="0">
                <a:latin typeface="Helvetica Neue" panose="02000503000000020004" pitchFamily="2" charset="0"/>
                <a:ea typeface="Helvetica Neue" panose="02000503000000020004" pitchFamily="2" charset="0"/>
                <a:cs typeface="Helvetica Neue" panose="02000503000000020004" pitchFamily="2" charset="0"/>
              </a:rPr>
              <a:t> / Martin Zeller</a:t>
            </a:r>
          </a:p>
          <a:p>
            <a:pPr marL="10716" lvl="1">
              <a:tabLst>
                <a:tab pos="357188" algn="l"/>
              </a:tabLst>
            </a:pPr>
            <a:endParaRPr lang="de-CH" sz="105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7" name="Grafik 6">
            <a:extLst>
              <a:ext uri="{FF2B5EF4-FFF2-40B4-BE49-F238E27FC236}">
                <a16:creationId xmlns:a16="http://schemas.microsoft.com/office/drawing/2014/main" id="{CC1A5B6B-1BD1-1245-9E7F-16465F33253D}"/>
              </a:ext>
            </a:extLst>
          </p:cNvPr>
          <p:cNvPicPr>
            <a:picLocks noChangeAspect="1"/>
          </p:cNvPicPr>
          <p:nvPr/>
        </p:nvPicPr>
        <p:blipFill>
          <a:blip r:embed="rId4"/>
          <a:stretch>
            <a:fillRect/>
          </a:stretch>
        </p:blipFill>
        <p:spPr>
          <a:xfrm>
            <a:off x="238264" y="457546"/>
            <a:ext cx="1466850" cy="161925"/>
          </a:xfrm>
          <a:prstGeom prst="rect">
            <a:avLst/>
          </a:prstGeom>
        </p:spPr>
      </p:pic>
    </p:spTree>
    <p:extLst>
      <p:ext uri="{BB962C8B-B14F-4D97-AF65-F5344CB8AC3E}">
        <p14:creationId xmlns:p14="http://schemas.microsoft.com/office/powerpoint/2010/main" val="3227992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466E49-DF20-8D9E-5358-5AB44DFFEF22}"/>
              </a:ext>
            </a:extLst>
          </p:cNvPr>
          <p:cNvPicPr>
            <a:picLocks noChangeAspect="1"/>
          </p:cNvPicPr>
          <p:nvPr/>
        </p:nvPicPr>
        <p:blipFill rotWithShape="1">
          <a:blip r:embed="rId3"/>
          <a:srcRect l="9553" t="18066" r="16753" b="10588"/>
          <a:stretch/>
        </p:blipFill>
        <p:spPr>
          <a:xfrm>
            <a:off x="418289" y="731765"/>
            <a:ext cx="8249056" cy="5643342"/>
          </a:xfrm>
          <a:prstGeom prst="rect">
            <a:avLst/>
          </a:prstGeom>
        </p:spPr>
      </p:pic>
    </p:spTree>
    <p:extLst>
      <p:ext uri="{BB962C8B-B14F-4D97-AF65-F5344CB8AC3E}">
        <p14:creationId xmlns:p14="http://schemas.microsoft.com/office/powerpoint/2010/main" val="37445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FE4E8FC-B8FF-A897-0C00-FDA856288326}"/>
              </a:ext>
            </a:extLst>
          </p:cNvPr>
          <p:cNvPicPr>
            <a:picLocks noChangeAspect="1"/>
          </p:cNvPicPr>
          <p:nvPr/>
        </p:nvPicPr>
        <p:blipFill rotWithShape="1">
          <a:blip r:embed="rId3"/>
          <a:srcRect l="31285" t="29695" r="8136" b="23679"/>
          <a:stretch/>
        </p:blipFill>
        <p:spPr>
          <a:xfrm>
            <a:off x="209550" y="1016049"/>
            <a:ext cx="8724900" cy="4745385"/>
          </a:xfrm>
          <a:prstGeom prst="rect">
            <a:avLst/>
          </a:prstGeom>
        </p:spPr>
      </p:pic>
      <p:sp>
        <p:nvSpPr>
          <p:cNvPr id="4" name="Fußzeilenplatzhalter 1">
            <a:extLst>
              <a:ext uri="{FF2B5EF4-FFF2-40B4-BE49-F238E27FC236}">
                <a16:creationId xmlns:a16="http://schemas.microsoft.com/office/drawing/2014/main" id="{ECAC9002-8B94-A1D9-5D60-8CC08D495606}"/>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266889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6DD7221-4CA4-3CCB-5B07-E8873D231122}"/>
              </a:ext>
            </a:extLst>
          </p:cNvPr>
          <p:cNvPicPr>
            <a:picLocks noChangeAspect="1"/>
          </p:cNvPicPr>
          <p:nvPr/>
        </p:nvPicPr>
        <p:blipFill rotWithShape="1">
          <a:blip r:embed="rId3"/>
          <a:srcRect l="3274" t="14707" r="4671" b="18431"/>
          <a:stretch/>
        </p:blipFill>
        <p:spPr>
          <a:xfrm>
            <a:off x="0" y="931223"/>
            <a:ext cx="9144000" cy="4693290"/>
          </a:xfrm>
          <a:prstGeom prst="rect">
            <a:avLst/>
          </a:prstGeom>
        </p:spPr>
      </p:pic>
      <p:sp>
        <p:nvSpPr>
          <p:cNvPr id="4" name="Fußzeilenplatzhalter 1">
            <a:extLst>
              <a:ext uri="{FF2B5EF4-FFF2-40B4-BE49-F238E27FC236}">
                <a16:creationId xmlns:a16="http://schemas.microsoft.com/office/drawing/2014/main" id="{4FBFACC8-D31C-5756-5A5C-56F59EEF31A3}"/>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9027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F532A88-7944-2A71-A664-4B6DEFD7DD73}"/>
              </a:ext>
            </a:extLst>
          </p:cNvPr>
          <p:cNvPicPr>
            <a:picLocks noChangeAspect="1"/>
          </p:cNvPicPr>
          <p:nvPr/>
        </p:nvPicPr>
        <p:blipFill rotWithShape="1">
          <a:blip r:embed="rId3"/>
          <a:srcRect t="6029" b="4109"/>
          <a:stretch/>
        </p:blipFill>
        <p:spPr>
          <a:xfrm>
            <a:off x="-165719" y="661479"/>
            <a:ext cx="9309720" cy="5914410"/>
          </a:xfrm>
          <a:prstGeom prst="rect">
            <a:avLst/>
          </a:prstGeom>
        </p:spPr>
      </p:pic>
      <p:sp>
        <p:nvSpPr>
          <p:cNvPr id="2" name="Textfeld 1">
            <a:extLst>
              <a:ext uri="{FF2B5EF4-FFF2-40B4-BE49-F238E27FC236}">
                <a16:creationId xmlns:a16="http://schemas.microsoft.com/office/drawing/2014/main" id="{45219ACF-5296-2513-E725-1F2385C03EE4}"/>
              </a:ext>
            </a:extLst>
          </p:cNvPr>
          <p:cNvSpPr txBox="1"/>
          <p:nvPr/>
        </p:nvSpPr>
        <p:spPr>
          <a:xfrm>
            <a:off x="163830" y="94602"/>
            <a:ext cx="7249425" cy="323165"/>
          </a:xfrm>
          <a:prstGeom prst="rect">
            <a:avLst/>
          </a:prstGeom>
          <a:solidFill>
            <a:schemeClr val="bg1"/>
          </a:solidFill>
        </p:spPr>
        <p:txBody>
          <a:bodyPr wrap="square" rtlCol="0">
            <a:spAutoFit/>
          </a:bodyPr>
          <a:lstStyle/>
          <a:p>
            <a:pPr algn="l"/>
            <a:r>
              <a:rPr lang="de-CH" sz="1500" dirty="0">
                <a:latin typeface="Helvetica" pitchFamily="2" charset="0"/>
              </a:rPr>
              <a:t>Beispiel Portfoliostrategie institutioneller Anleger</a:t>
            </a:r>
          </a:p>
        </p:txBody>
      </p:sp>
      <p:cxnSp>
        <p:nvCxnSpPr>
          <p:cNvPr id="4" name="Gerade Verbindung 3">
            <a:extLst>
              <a:ext uri="{FF2B5EF4-FFF2-40B4-BE49-F238E27FC236}">
                <a16:creationId xmlns:a16="http://schemas.microsoft.com/office/drawing/2014/main" id="{EE6645F9-64F0-51BF-53C3-33F7A97953A8}"/>
              </a:ext>
            </a:extLst>
          </p:cNvPr>
          <p:cNvCxnSpPr>
            <a:cxnSpLocks/>
          </p:cNvCxnSpPr>
          <p:nvPr/>
        </p:nvCxnSpPr>
        <p:spPr>
          <a:xfrm>
            <a:off x="163830" y="417767"/>
            <a:ext cx="42428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Fußzeilenplatzhalter 1">
            <a:extLst>
              <a:ext uri="{FF2B5EF4-FFF2-40B4-BE49-F238E27FC236}">
                <a16:creationId xmlns:a16="http://schemas.microsoft.com/office/drawing/2014/main" id="{6B2DDC15-A79E-3BA5-B70F-F50B56DC824F}"/>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44525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A21AD72-5D83-487B-1998-02FB617CB65D}"/>
              </a:ext>
            </a:extLst>
          </p:cNvPr>
          <p:cNvPicPr>
            <a:picLocks noChangeAspect="1"/>
          </p:cNvPicPr>
          <p:nvPr/>
        </p:nvPicPr>
        <p:blipFill rotWithShape="1">
          <a:blip r:embed="rId3"/>
          <a:srcRect t="12564" b="22940"/>
          <a:stretch/>
        </p:blipFill>
        <p:spPr>
          <a:xfrm>
            <a:off x="0" y="1650349"/>
            <a:ext cx="9144000" cy="4169366"/>
          </a:xfrm>
          <a:prstGeom prst="rect">
            <a:avLst/>
          </a:prstGeom>
        </p:spPr>
      </p:pic>
      <p:sp>
        <p:nvSpPr>
          <p:cNvPr id="6" name="Fußzeilenplatzhalter 1">
            <a:extLst>
              <a:ext uri="{FF2B5EF4-FFF2-40B4-BE49-F238E27FC236}">
                <a16:creationId xmlns:a16="http://schemas.microsoft.com/office/drawing/2014/main" id="{9969277B-2787-860A-1F70-3C6D27E51566}"/>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06543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F30154C-C2C1-8D55-D6E2-901D5BA2AF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71295"/>
            <a:ext cx="9023555" cy="3203408"/>
          </a:xfrm>
          <a:prstGeom prst="rect">
            <a:avLst/>
          </a:prstGeom>
        </p:spPr>
      </p:pic>
      <p:sp>
        <p:nvSpPr>
          <p:cNvPr id="6" name="Fußzeilenplatzhalter 1">
            <a:extLst>
              <a:ext uri="{FF2B5EF4-FFF2-40B4-BE49-F238E27FC236}">
                <a16:creationId xmlns:a16="http://schemas.microsoft.com/office/drawing/2014/main" id="{D0DCAF19-7F35-5F7D-C524-562A54965809}"/>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96483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CEB96CA-5A64-79BF-08FD-F24B34459AFA}"/>
              </a:ext>
            </a:extLst>
          </p:cNvPr>
          <p:cNvSpPr/>
          <p:nvPr/>
        </p:nvSpPr>
        <p:spPr>
          <a:xfrm>
            <a:off x="113256" y="954266"/>
            <a:ext cx="8917488" cy="3000821"/>
          </a:xfrm>
          <a:prstGeom prst="rect">
            <a:avLst/>
          </a:prstGeom>
        </p:spPr>
        <p:txBody>
          <a:bodyPr wrap="square">
            <a:spAutoFit/>
          </a:bodyPr>
          <a:lstStyle/>
          <a:p>
            <a:r>
              <a:rPr lang="de-DE" sz="2700" dirty="0">
                <a:latin typeface="Helvetica" pitchFamily="2" charset="0"/>
              </a:rPr>
              <a:t>Bauen in der Klimakrise</a:t>
            </a:r>
            <a:br>
              <a:rPr lang="de-DE" sz="2700" dirty="0">
                <a:latin typeface="Helvetica" pitchFamily="2" charset="0"/>
              </a:rPr>
            </a:br>
            <a:endParaRPr lang="de-DE" sz="2700" dirty="0">
              <a:latin typeface="Helvetica" pitchFamily="2" charset="0"/>
            </a:endParaRPr>
          </a:p>
          <a:p>
            <a:pPr marL="257175" indent="-257175">
              <a:buAutoNum type="arabicPeriod"/>
            </a:pPr>
            <a:r>
              <a:rPr lang="de-DE" sz="2700" dirty="0">
                <a:solidFill>
                  <a:srgbClr val="FFC000"/>
                </a:solidFill>
                <a:latin typeface="Helvetica" pitchFamily="2" charset="0"/>
              </a:rPr>
              <a:t>Vorstellung</a:t>
            </a:r>
          </a:p>
          <a:p>
            <a:pPr marL="257175" indent="-257175">
              <a:buAutoNum type="arabicPeriod"/>
            </a:pPr>
            <a:r>
              <a:rPr lang="de-DE" sz="2700" dirty="0">
                <a:solidFill>
                  <a:srgbClr val="FFC000"/>
                </a:solidFill>
                <a:latin typeface="Helvetica" pitchFamily="2" charset="0"/>
              </a:rPr>
              <a:t>Ausgangslage Klimakrise</a:t>
            </a:r>
          </a:p>
          <a:p>
            <a:pPr marL="257175" indent="-257175">
              <a:buAutoNum type="arabicPeriod"/>
            </a:pPr>
            <a:r>
              <a:rPr lang="de-DE" sz="2700" dirty="0">
                <a:solidFill>
                  <a:srgbClr val="FFC000"/>
                </a:solidFill>
                <a:latin typeface="Helvetica" pitchFamily="2" charset="0"/>
              </a:rPr>
              <a:t>Strategien/Beispiele</a:t>
            </a:r>
          </a:p>
          <a:p>
            <a:pPr marL="257175" indent="-257175">
              <a:buFontTx/>
              <a:buAutoNum type="arabicPeriod"/>
            </a:pPr>
            <a:r>
              <a:rPr lang="de-DE" sz="2700" dirty="0">
                <a:latin typeface="Helvetica" pitchFamily="2" charset="0"/>
              </a:rPr>
              <a:t>Umbauen statt abbrechen</a:t>
            </a:r>
          </a:p>
          <a:p>
            <a:pPr marL="257175" indent="-257175">
              <a:buFontTx/>
              <a:buAutoNum type="arabicPeriod"/>
            </a:pPr>
            <a:r>
              <a:rPr lang="de-DE" sz="2700" dirty="0">
                <a:solidFill>
                  <a:schemeClr val="accent4"/>
                </a:solidFill>
                <a:latin typeface="Helvetica" pitchFamily="2" charset="0"/>
              </a:rPr>
              <a:t>Ausblick auf die Gegenwart</a:t>
            </a:r>
            <a:endParaRPr lang="de-DE" sz="2700" dirty="0">
              <a:solidFill>
                <a:srgbClr val="FFC000"/>
              </a:solidFill>
              <a:latin typeface="Helvetica" pitchFamily="2" charset="0"/>
            </a:endParaRPr>
          </a:p>
        </p:txBody>
      </p:sp>
      <p:sp>
        <p:nvSpPr>
          <p:cNvPr id="4" name="Fußzeilenplatzhalter 1">
            <a:extLst>
              <a:ext uri="{FF2B5EF4-FFF2-40B4-BE49-F238E27FC236}">
                <a16:creationId xmlns:a16="http://schemas.microsoft.com/office/drawing/2014/main" id="{EB0F6229-5171-A231-8014-A60D4C176D11}"/>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46292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3C22E8-D233-4B8D-8DBC-8766AB0DD423}"/>
              </a:ext>
            </a:extLst>
          </p:cNvPr>
          <p:cNvSpPr txBox="1"/>
          <p:nvPr/>
        </p:nvSpPr>
        <p:spPr>
          <a:xfrm>
            <a:off x="4467755" y="5681866"/>
            <a:ext cx="2431989" cy="276999"/>
          </a:xfrm>
          <a:prstGeom prst="rect">
            <a:avLst/>
          </a:prstGeom>
          <a:noFill/>
        </p:spPr>
        <p:txBody>
          <a:bodyPr wrap="square">
            <a:spAutoFit/>
          </a:bodyPr>
          <a:lstStyle/>
          <a:p>
            <a:pPr algn="l"/>
            <a:r>
              <a:rPr lang="de-DE" sz="600" dirty="0"/>
              <a:t>Auswertung Kopfbau 118, ZHAW &amp; Baubüro in situ </a:t>
            </a:r>
            <a:r>
              <a:rPr lang="de-DE" sz="600" dirty="0" err="1"/>
              <a:t>ag</a:t>
            </a:r>
            <a:r>
              <a:rPr lang="de-DE" sz="600" dirty="0"/>
              <a:t> - Buch «Bauteile wiederverwenden»</a:t>
            </a:r>
          </a:p>
        </p:txBody>
      </p:sp>
      <p:pic>
        <p:nvPicPr>
          <p:cNvPr id="5" name="Grafik 4">
            <a:extLst>
              <a:ext uri="{FF2B5EF4-FFF2-40B4-BE49-F238E27FC236}">
                <a16:creationId xmlns:a16="http://schemas.microsoft.com/office/drawing/2014/main" id="{D2C1D51B-9FBA-52D2-3488-2256118299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857250"/>
            <a:ext cx="4284211" cy="5143500"/>
          </a:xfrm>
          <a:prstGeom prst="rect">
            <a:avLst/>
          </a:prstGeom>
        </p:spPr>
      </p:pic>
      <p:pic>
        <p:nvPicPr>
          <p:cNvPr id="6" name="Grafik 5">
            <a:extLst>
              <a:ext uri="{FF2B5EF4-FFF2-40B4-BE49-F238E27FC236}">
                <a16:creationId xmlns:a16="http://schemas.microsoft.com/office/drawing/2014/main" id="{B9F93494-0F7B-F1B1-7C9F-74803DDCC747}"/>
              </a:ext>
            </a:extLst>
          </p:cNvPr>
          <p:cNvPicPr>
            <a:picLocks noChangeAspect="1"/>
          </p:cNvPicPr>
          <p:nvPr/>
        </p:nvPicPr>
        <p:blipFill rotWithShape="1">
          <a:blip r:embed="rId4"/>
          <a:srcRect l="48552" t="20373" r="10277" b="8817"/>
          <a:stretch/>
        </p:blipFill>
        <p:spPr>
          <a:xfrm>
            <a:off x="5216798" y="1027616"/>
            <a:ext cx="3829381" cy="4654250"/>
          </a:xfrm>
          <a:prstGeom prst="rect">
            <a:avLst/>
          </a:prstGeom>
        </p:spPr>
      </p:pic>
      <p:sp>
        <p:nvSpPr>
          <p:cNvPr id="3" name="Fußzeilenplatzhalter 1">
            <a:extLst>
              <a:ext uri="{FF2B5EF4-FFF2-40B4-BE49-F238E27FC236}">
                <a16:creationId xmlns:a16="http://schemas.microsoft.com/office/drawing/2014/main" id="{D3698F3D-672D-0C0A-602F-F00F1DB7DA3A}"/>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70801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C870DB47-3368-E13B-1DB7-395DE656C46F}"/>
              </a:ext>
            </a:extLst>
          </p:cNvPr>
          <p:cNvGrpSpPr/>
          <p:nvPr/>
        </p:nvGrpSpPr>
        <p:grpSpPr>
          <a:xfrm>
            <a:off x="5332372" y="1184752"/>
            <a:ext cx="3560553" cy="4181957"/>
            <a:chOff x="8913776" y="436668"/>
            <a:chExt cx="3278224" cy="3240000"/>
          </a:xfrm>
        </p:grpSpPr>
        <p:sp>
          <p:nvSpPr>
            <p:cNvPr id="2" name="Richtungspfeil 1">
              <a:extLst>
                <a:ext uri="{FF2B5EF4-FFF2-40B4-BE49-F238E27FC236}">
                  <a16:creationId xmlns:a16="http://schemas.microsoft.com/office/drawing/2014/main" id="{3CFBDCDC-F335-E6E5-0559-7A6426DBD107}"/>
                </a:ext>
              </a:extLst>
            </p:cNvPr>
            <p:cNvSpPr/>
            <p:nvPr/>
          </p:nvSpPr>
          <p:spPr>
            <a:xfrm rot="5400000">
              <a:off x="9392222" y="1525341"/>
              <a:ext cx="2740500" cy="567000"/>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sz="760"/>
            </a:p>
          </p:txBody>
        </p:sp>
        <p:sp>
          <p:nvSpPr>
            <p:cNvPr id="7" name="Rechteck 6">
              <a:extLst>
                <a:ext uri="{FF2B5EF4-FFF2-40B4-BE49-F238E27FC236}">
                  <a16:creationId xmlns:a16="http://schemas.microsoft.com/office/drawing/2014/main" id="{E7CAAC08-B50E-970D-CF21-0FB4DB9A7125}"/>
                </a:ext>
              </a:extLst>
            </p:cNvPr>
            <p:cNvSpPr/>
            <p:nvPr/>
          </p:nvSpPr>
          <p:spPr>
            <a:xfrm>
              <a:off x="9899945" y="1094005"/>
              <a:ext cx="1725056" cy="494192"/>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de-CH" sz="760" dirty="0">
                  <a:solidFill>
                    <a:schemeClr val="bg1"/>
                  </a:solidFill>
                  <a:latin typeface="Whyte Light" panose="020B0004050101020103" pitchFamily="34" charset="77"/>
                  <a:ea typeface="Whyte Thin" panose="020B0004050101020103" pitchFamily="34" charset="77"/>
                </a:rPr>
                <a:t>84.6%</a:t>
              </a:r>
            </a:p>
            <a:p>
              <a:pPr algn="ctr"/>
              <a:r>
                <a:rPr lang="de-CH" sz="675" dirty="0">
                  <a:solidFill>
                    <a:schemeClr val="bg1"/>
                  </a:solidFill>
                  <a:latin typeface="Whyte Light" panose="020B0004050101020103" pitchFamily="34" charset="77"/>
                  <a:ea typeface="Whyte Thin" panose="020B0004050101020103" pitchFamily="34" charset="77"/>
                </a:rPr>
                <a:t>Einsparung</a:t>
              </a:r>
            </a:p>
            <a:p>
              <a:pPr algn="ctr"/>
              <a:r>
                <a:rPr lang="de-CH" sz="675" dirty="0">
                  <a:solidFill>
                    <a:schemeClr val="bg1"/>
                  </a:solidFill>
                  <a:latin typeface="Whyte Light" panose="020B0004050101020103" pitchFamily="34" charset="77"/>
                  <a:ea typeface="Whyte Thin" panose="020B0004050101020103" pitchFamily="34" charset="77"/>
                </a:rPr>
                <a:t>davon</a:t>
              </a:r>
            </a:p>
            <a:p>
              <a:pPr algn="ctr"/>
              <a:r>
                <a:rPr lang="de-CH" sz="675" dirty="0">
                  <a:solidFill>
                    <a:schemeClr val="bg1"/>
                  </a:solidFill>
                  <a:latin typeface="Whyte Thin" panose="020B0004050101020103" pitchFamily="34" charset="77"/>
                  <a:ea typeface="Whyte Thin" panose="020B0004050101020103" pitchFamily="34" charset="77"/>
                </a:rPr>
                <a:t>Reuse:</a:t>
              </a:r>
            </a:p>
            <a:p>
              <a:pPr algn="ctr"/>
              <a:r>
                <a:rPr lang="de-CH" sz="760" dirty="0">
                  <a:solidFill>
                    <a:schemeClr val="bg1"/>
                  </a:solidFill>
                  <a:latin typeface="Whyte Thin" panose="020B0004050101020103" pitchFamily="34" charset="77"/>
                  <a:ea typeface="Whyte Thin" panose="020B0004050101020103" pitchFamily="34" charset="77"/>
                </a:rPr>
                <a:t>1%</a:t>
              </a:r>
            </a:p>
          </p:txBody>
        </p:sp>
        <p:sp>
          <p:nvSpPr>
            <p:cNvPr id="8" name="Rechteck 7">
              <a:extLst>
                <a:ext uri="{FF2B5EF4-FFF2-40B4-BE49-F238E27FC236}">
                  <a16:creationId xmlns:a16="http://schemas.microsoft.com/office/drawing/2014/main" id="{0C2C7E19-E3A5-3115-44C4-0C1E4979C10D}"/>
                </a:ext>
              </a:extLst>
            </p:cNvPr>
            <p:cNvSpPr/>
            <p:nvPr/>
          </p:nvSpPr>
          <p:spPr>
            <a:xfrm>
              <a:off x="11045972" y="436668"/>
              <a:ext cx="567000" cy="3240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sz="760"/>
            </a:p>
          </p:txBody>
        </p:sp>
        <p:sp>
          <p:nvSpPr>
            <p:cNvPr id="9" name="Rechteck 8">
              <a:extLst>
                <a:ext uri="{FF2B5EF4-FFF2-40B4-BE49-F238E27FC236}">
                  <a16:creationId xmlns:a16="http://schemas.microsoft.com/office/drawing/2014/main" id="{B8685AAA-3349-9305-CAF7-182C29D92B1B}"/>
                </a:ext>
              </a:extLst>
            </p:cNvPr>
            <p:cNvSpPr/>
            <p:nvPr/>
          </p:nvSpPr>
          <p:spPr>
            <a:xfrm>
              <a:off x="10478972" y="3174003"/>
              <a:ext cx="567000" cy="4995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de-DE" sz="760" dirty="0"/>
            </a:p>
          </p:txBody>
        </p:sp>
        <p:sp>
          <p:nvSpPr>
            <p:cNvPr id="10" name="Rechteck 9">
              <a:extLst>
                <a:ext uri="{FF2B5EF4-FFF2-40B4-BE49-F238E27FC236}">
                  <a16:creationId xmlns:a16="http://schemas.microsoft.com/office/drawing/2014/main" id="{84F28168-16C9-C923-3600-82988294AF03}"/>
                </a:ext>
              </a:extLst>
            </p:cNvPr>
            <p:cNvSpPr/>
            <p:nvPr/>
          </p:nvSpPr>
          <p:spPr>
            <a:xfrm>
              <a:off x="9933642" y="3192038"/>
              <a:ext cx="1725056" cy="162147"/>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de-CH" sz="760" dirty="0">
                  <a:latin typeface="Helvetica" pitchFamily="2" charset="0"/>
                  <a:ea typeface="Whyte Thin" panose="020B0004050101020103" pitchFamily="34" charset="77"/>
                </a:rPr>
                <a:t>15.3%</a:t>
              </a:r>
            </a:p>
          </p:txBody>
        </p:sp>
        <p:sp>
          <p:nvSpPr>
            <p:cNvPr id="11" name="Rechteck 10">
              <a:extLst>
                <a:ext uri="{FF2B5EF4-FFF2-40B4-BE49-F238E27FC236}">
                  <a16:creationId xmlns:a16="http://schemas.microsoft.com/office/drawing/2014/main" id="{0D14AC0E-C38F-88CD-0F0B-6C3FEE7E2094}"/>
                </a:ext>
              </a:extLst>
            </p:cNvPr>
            <p:cNvSpPr/>
            <p:nvPr/>
          </p:nvSpPr>
          <p:spPr>
            <a:xfrm>
              <a:off x="8913777" y="1150969"/>
              <a:ext cx="1725056" cy="343371"/>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CH" sz="760" dirty="0">
                  <a:latin typeface="Whyte Light" panose="020B0004050101020103" pitchFamily="34" charset="77"/>
                  <a:ea typeface="Whyte Thin" panose="020B0004050101020103" pitchFamily="34" charset="77"/>
                </a:rPr>
                <a:t>Einsparung</a:t>
              </a:r>
            </a:p>
            <a:p>
              <a:r>
                <a:rPr lang="de-CH" sz="760" dirty="0">
                  <a:latin typeface="Whyte Light" panose="020B0004050101020103" pitchFamily="34" charset="77"/>
                  <a:ea typeface="Whyte Thin" panose="020B0004050101020103" pitchFamily="34" charset="77"/>
                </a:rPr>
                <a:t>Bestand: 1’192t</a:t>
              </a:r>
            </a:p>
            <a:p>
              <a:r>
                <a:rPr lang="de-CH" sz="760" dirty="0">
                  <a:latin typeface="Whyte Light" panose="020B0004050101020103" pitchFamily="34" charset="77"/>
                  <a:ea typeface="Whyte Thin" panose="020B0004050101020103" pitchFamily="34" charset="77"/>
                </a:rPr>
                <a:t>Reuse-Bauteile: 14t</a:t>
              </a:r>
              <a:endParaRPr lang="de-CH" sz="760" dirty="0">
                <a:latin typeface="Whyte Thin" panose="020B0004050101020103" pitchFamily="34" charset="77"/>
                <a:ea typeface="Whyte Thin" panose="020B0004050101020103" pitchFamily="34" charset="77"/>
              </a:endParaRPr>
            </a:p>
          </p:txBody>
        </p:sp>
        <p:sp>
          <p:nvSpPr>
            <p:cNvPr id="12" name="Rechteck 11">
              <a:extLst>
                <a:ext uri="{FF2B5EF4-FFF2-40B4-BE49-F238E27FC236}">
                  <a16:creationId xmlns:a16="http://schemas.microsoft.com/office/drawing/2014/main" id="{D6B1C699-BB5E-E8BA-4D1E-B8041E816E92}"/>
                </a:ext>
              </a:extLst>
            </p:cNvPr>
            <p:cNvSpPr/>
            <p:nvPr/>
          </p:nvSpPr>
          <p:spPr>
            <a:xfrm>
              <a:off x="8913776" y="3204985"/>
              <a:ext cx="1725056" cy="162147"/>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CH" sz="760" dirty="0">
                  <a:latin typeface="Whyte Light" panose="020B0004050101020103" pitchFamily="34" charset="77"/>
                  <a:ea typeface="Whyte Thin" panose="020B0004050101020103" pitchFamily="34" charset="77"/>
                </a:rPr>
                <a:t>Neubauteile: 219t</a:t>
              </a:r>
              <a:endParaRPr lang="de-CH" sz="760" dirty="0">
                <a:latin typeface="Whyte Thin" panose="020B0004050101020103" pitchFamily="34" charset="77"/>
                <a:ea typeface="Whyte Thin" panose="020B0004050101020103" pitchFamily="34" charset="77"/>
              </a:endParaRPr>
            </a:p>
          </p:txBody>
        </p:sp>
        <p:sp>
          <p:nvSpPr>
            <p:cNvPr id="13" name="Rechteck 12">
              <a:extLst>
                <a:ext uri="{FF2B5EF4-FFF2-40B4-BE49-F238E27FC236}">
                  <a16:creationId xmlns:a16="http://schemas.microsoft.com/office/drawing/2014/main" id="{5EEE0F70-E463-E3FB-C862-48C4B2D295BC}"/>
                </a:ext>
              </a:extLst>
            </p:cNvPr>
            <p:cNvSpPr/>
            <p:nvPr/>
          </p:nvSpPr>
          <p:spPr>
            <a:xfrm>
              <a:off x="8913777" y="2902092"/>
              <a:ext cx="1725056" cy="162147"/>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de-CH" sz="760" dirty="0">
                  <a:latin typeface="Whyte Light" panose="020B0004050101020103" pitchFamily="34" charset="77"/>
                  <a:ea typeface="Whyte Thin" panose="020B0004050101020103" pitchFamily="34" charset="77"/>
                </a:rPr>
                <a:t>Reuse-Bauteile: 0t</a:t>
              </a:r>
              <a:endParaRPr lang="de-CH" sz="760" dirty="0">
                <a:latin typeface="Whyte Thin" panose="020B0004050101020103" pitchFamily="34" charset="77"/>
                <a:ea typeface="Whyte Thin" panose="020B0004050101020103" pitchFamily="34" charset="77"/>
              </a:endParaRPr>
            </a:p>
          </p:txBody>
        </p:sp>
        <p:sp>
          <p:nvSpPr>
            <p:cNvPr id="14" name="Rechteck 13">
              <a:extLst>
                <a:ext uri="{FF2B5EF4-FFF2-40B4-BE49-F238E27FC236}">
                  <a16:creationId xmlns:a16="http://schemas.microsoft.com/office/drawing/2014/main" id="{835BEF03-7DCA-CF85-DDA8-B2B4EC2FE7A8}"/>
                </a:ext>
              </a:extLst>
            </p:cNvPr>
            <p:cNvSpPr/>
            <p:nvPr/>
          </p:nvSpPr>
          <p:spPr>
            <a:xfrm>
              <a:off x="10466944" y="1090782"/>
              <a:ext cx="1725056" cy="403580"/>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de-CH" sz="760" dirty="0">
                  <a:latin typeface="Whyte Light" panose="020B0004050101020103" pitchFamily="34" charset="77"/>
                  <a:ea typeface="Whyte Thin" panose="020B0004050101020103" pitchFamily="34" charset="77"/>
                </a:rPr>
                <a:t>100%</a:t>
              </a:r>
            </a:p>
            <a:p>
              <a:pPr algn="ctr"/>
              <a:r>
                <a:rPr lang="de-CH" sz="675" dirty="0">
                  <a:latin typeface="Whyte Light" panose="020B0004050101020103" pitchFamily="34" charset="77"/>
                  <a:ea typeface="Whyte Thin" panose="020B0004050101020103" pitchFamily="34" charset="77"/>
                </a:rPr>
                <a:t>vergleich-</a:t>
              </a:r>
            </a:p>
            <a:p>
              <a:pPr algn="ctr"/>
              <a:r>
                <a:rPr lang="de-CH" sz="675" dirty="0">
                  <a:latin typeface="Whyte Light" panose="020B0004050101020103" pitchFamily="34" charset="77"/>
                  <a:ea typeface="Whyte Thin" panose="020B0004050101020103" pitchFamily="34" charset="77"/>
                </a:rPr>
                <a:t>barer</a:t>
              </a:r>
            </a:p>
            <a:p>
              <a:pPr algn="ctr"/>
              <a:r>
                <a:rPr lang="de-CH" sz="675" dirty="0">
                  <a:latin typeface="Whyte Light" panose="020B0004050101020103" pitchFamily="34" charset="77"/>
                  <a:ea typeface="Whyte Thin" panose="020B0004050101020103" pitchFamily="34" charset="77"/>
                </a:rPr>
                <a:t>Neubau</a:t>
              </a:r>
            </a:p>
          </p:txBody>
        </p:sp>
      </p:grpSp>
      <p:pic>
        <p:nvPicPr>
          <p:cNvPr id="17" name="Grafik 16">
            <a:extLst>
              <a:ext uri="{FF2B5EF4-FFF2-40B4-BE49-F238E27FC236}">
                <a16:creationId xmlns:a16="http://schemas.microsoft.com/office/drawing/2014/main" id="{AEE0C8CA-8743-B75C-0973-B932CA834F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857250"/>
            <a:ext cx="4183841" cy="5164673"/>
          </a:xfrm>
          <a:prstGeom prst="rect">
            <a:avLst/>
          </a:prstGeom>
        </p:spPr>
      </p:pic>
      <p:sp>
        <p:nvSpPr>
          <p:cNvPr id="4" name="Fußzeilenplatzhalter 1">
            <a:extLst>
              <a:ext uri="{FF2B5EF4-FFF2-40B4-BE49-F238E27FC236}">
                <a16:creationId xmlns:a16="http://schemas.microsoft.com/office/drawing/2014/main" id="{65B4909C-5C5D-B0FE-A6C3-C4A72E2E5959}"/>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1858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CB28D87-E336-D286-CBB9-141B626D62F4}"/>
              </a:ext>
            </a:extLst>
          </p:cNvPr>
          <p:cNvPicPr>
            <a:picLocks noChangeAspect="1"/>
          </p:cNvPicPr>
          <p:nvPr/>
        </p:nvPicPr>
        <p:blipFill rotWithShape="1">
          <a:blip r:embed="rId3"/>
          <a:srcRect t="12792" b="3086"/>
          <a:stretch/>
        </p:blipFill>
        <p:spPr>
          <a:xfrm>
            <a:off x="-96335" y="1231265"/>
            <a:ext cx="9240335" cy="4372388"/>
          </a:xfrm>
          <a:prstGeom prst="rect">
            <a:avLst/>
          </a:prstGeom>
        </p:spPr>
      </p:pic>
      <p:sp>
        <p:nvSpPr>
          <p:cNvPr id="8" name="Rechteck 7">
            <a:extLst>
              <a:ext uri="{FF2B5EF4-FFF2-40B4-BE49-F238E27FC236}">
                <a16:creationId xmlns:a16="http://schemas.microsoft.com/office/drawing/2014/main" id="{3F4E9862-C1C5-111F-708C-AE589E6C9F9C}"/>
              </a:ext>
            </a:extLst>
          </p:cNvPr>
          <p:cNvSpPr/>
          <p:nvPr/>
        </p:nvSpPr>
        <p:spPr>
          <a:xfrm>
            <a:off x="518161" y="4057651"/>
            <a:ext cx="2743200" cy="982980"/>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Rechteck 1">
            <a:extLst>
              <a:ext uri="{FF2B5EF4-FFF2-40B4-BE49-F238E27FC236}">
                <a16:creationId xmlns:a16="http://schemas.microsoft.com/office/drawing/2014/main" id="{D6F0377A-E449-4682-3D31-F35CEB8A7CE8}"/>
              </a:ext>
            </a:extLst>
          </p:cNvPr>
          <p:cNvSpPr/>
          <p:nvPr/>
        </p:nvSpPr>
        <p:spPr>
          <a:xfrm>
            <a:off x="113256" y="954266"/>
            <a:ext cx="8917488" cy="323165"/>
          </a:xfrm>
          <a:prstGeom prst="rect">
            <a:avLst/>
          </a:prstGeom>
        </p:spPr>
        <p:txBody>
          <a:bodyPr wrap="square">
            <a:spAutoFit/>
          </a:bodyPr>
          <a:lstStyle/>
          <a:p>
            <a:r>
              <a:rPr lang="de-DE" sz="1500" dirty="0">
                <a:latin typeface="Helvetica" pitchFamily="2" charset="0"/>
              </a:rPr>
              <a:t>Wieso kein Neubau?</a:t>
            </a:r>
          </a:p>
        </p:txBody>
      </p:sp>
      <p:cxnSp>
        <p:nvCxnSpPr>
          <p:cNvPr id="4" name="Gerade Verbindung 3">
            <a:extLst>
              <a:ext uri="{FF2B5EF4-FFF2-40B4-BE49-F238E27FC236}">
                <a16:creationId xmlns:a16="http://schemas.microsoft.com/office/drawing/2014/main" id="{84F3D16A-1F95-49E5-7E05-186AA73F41D1}"/>
              </a:ext>
            </a:extLst>
          </p:cNvPr>
          <p:cNvCxnSpPr>
            <a:cxnSpLocks/>
          </p:cNvCxnSpPr>
          <p:nvPr/>
        </p:nvCxnSpPr>
        <p:spPr>
          <a:xfrm>
            <a:off x="163830" y="1254348"/>
            <a:ext cx="1784846"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Fußzeilenplatzhalter 1">
            <a:extLst>
              <a:ext uri="{FF2B5EF4-FFF2-40B4-BE49-F238E27FC236}">
                <a16:creationId xmlns:a16="http://schemas.microsoft.com/office/drawing/2014/main" id="{55482E78-4942-7805-4C94-957995BA8208}"/>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baubüro</a:t>
            </a:r>
            <a:r>
              <a:rPr lang="de-CH" sz="800" dirty="0">
                <a:latin typeface="Helvetica Neue" panose="02000503000000020004" pitchFamily="2" charset="0"/>
                <a:ea typeface="Helvetica Neue" panose="02000503000000020004" pitchFamily="2" charset="0"/>
                <a:cs typeface="Helvetica Neue" panose="02000503000000020004" pitchFamily="2" charset="0"/>
              </a:rPr>
              <a:t> in situ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ag</a:t>
            </a:r>
            <a:r>
              <a:rPr lang="de-CH" sz="800" dirty="0">
                <a:latin typeface="Helvetica Neue" panose="02000503000000020004" pitchFamily="2" charset="0"/>
                <a:ea typeface="Helvetica Neue" panose="02000503000000020004" pitchFamily="2" charset="0"/>
                <a:cs typeface="Helvetica Neue" panose="02000503000000020004" pitchFamily="2" charset="0"/>
              </a:rPr>
              <a:t> || Andreas Haug,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dipl.</a:t>
            </a:r>
            <a:r>
              <a:rPr lang="de-CH" sz="800" dirty="0">
                <a:latin typeface="Helvetica Neue" panose="02000503000000020004" pitchFamily="2" charset="0"/>
                <a:ea typeface="Helvetica Neue" panose="02000503000000020004" pitchFamily="2" charset="0"/>
                <a:cs typeface="Helvetica Neue" panose="02000503000000020004" pitchFamily="2" charset="0"/>
              </a:rPr>
              <a:t> Architekt ETH SIA - </a:t>
            </a:r>
            <a:r>
              <a:rPr lang="de-CH"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Quelle: SIA/Katrin Pfäffli</a:t>
            </a:r>
          </a:p>
          <a:p>
            <a:endParaRPr lang="de-CH" sz="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Rechteck 8">
            <a:extLst>
              <a:ext uri="{FF2B5EF4-FFF2-40B4-BE49-F238E27FC236}">
                <a16:creationId xmlns:a16="http://schemas.microsoft.com/office/drawing/2014/main" id="{B17C4D38-3900-4E7D-73E5-D329564B1981}"/>
              </a:ext>
            </a:extLst>
          </p:cNvPr>
          <p:cNvSpPr/>
          <p:nvPr/>
        </p:nvSpPr>
        <p:spPr>
          <a:xfrm>
            <a:off x="518161" y="5279249"/>
            <a:ext cx="3374570" cy="323165"/>
          </a:xfrm>
          <a:prstGeom prst="rect">
            <a:avLst/>
          </a:prstGeom>
          <a:solidFill>
            <a:schemeClr val="bg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546599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CEB96CA-5A64-79BF-08FD-F24B34459AFA}"/>
              </a:ext>
            </a:extLst>
          </p:cNvPr>
          <p:cNvSpPr/>
          <p:nvPr/>
        </p:nvSpPr>
        <p:spPr>
          <a:xfrm>
            <a:off x="113256" y="954266"/>
            <a:ext cx="8917488" cy="3000821"/>
          </a:xfrm>
          <a:prstGeom prst="rect">
            <a:avLst/>
          </a:prstGeom>
        </p:spPr>
        <p:txBody>
          <a:bodyPr wrap="square">
            <a:spAutoFit/>
          </a:bodyPr>
          <a:lstStyle/>
          <a:p>
            <a:r>
              <a:rPr lang="de-CH" sz="2700" dirty="0">
                <a:latin typeface="Helvetica" pitchFamily="2" charset="0"/>
              </a:rPr>
              <a:t>Bauen in der Klimakrise</a:t>
            </a:r>
            <a:br>
              <a:rPr lang="de-CH" sz="2700" dirty="0">
                <a:latin typeface="Helvetica" pitchFamily="2" charset="0"/>
              </a:rPr>
            </a:br>
            <a:endParaRPr lang="de-CH" sz="2700" dirty="0">
              <a:latin typeface="Helvetica" pitchFamily="2" charset="0"/>
            </a:endParaRPr>
          </a:p>
          <a:p>
            <a:pPr marL="557213" indent="-557213">
              <a:buFont typeface="+mj-lt"/>
              <a:buAutoNum type="arabicPeriod"/>
            </a:pPr>
            <a:r>
              <a:rPr lang="de-DE" sz="2700" dirty="0">
                <a:latin typeface="Helvetica" pitchFamily="2" charset="0"/>
              </a:rPr>
              <a:t>Vorstellung</a:t>
            </a:r>
          </a:p>
          <a:p>
            <a:pPr marL="557213" indent="-557213">
              <a:buFont typeface="+mj-lt"/>
              <a:buAutoNum type="arabicPeriod"/>
            </a:pPr>
            <a:r>
              <a:rPr lang="de-DE" sz="2700" dirty="0">
                <a:latin typeface="Helvetica" pitchFamily="2" charset="0"/>
              </a:rPr>
              <a:t>Ausgangslage Klimakrise</a:t>
            </a:r>
          </a:p>
          <a:p>
            <a:pPr marL="557213" indent="-557213">
              <a:buFont typeface="+mj-lt"/>
              <a:buAutoNum type="arabicPeriod"/>
            </a:pPr>
            <a:r>
              <a:rPr lang="de-DE" sz="2700" dirty="0">
                <a:latin typeface="Helvetica" pitchFamily="2" charset="0"/>
              </a:rPr>
              <a:t>Strategien/Beispiele</a:t>
            </a:r>
          </a:p>
          <a:p>
            <a:pPr marL="557213" indent="-557213">
              <a:buFont typeface="+mj-lt"/>
              <a:buAutoNum type="arabicPeriod"/>
            </a:pPr>
            <a:r>
              <a:rPr lang="de-DE" sz="2700" dirty="0">
                <a:latin typeface="Helvetica" pitchFamily="2" charset="0"/>
              </a:rPr>
              <a:t>Umbauen statt abbrechen</a:t>
            </a:r>
          </a:p>
          <a:p>
            <a:pPr marL="557213" indent="-557213">
              <a:buFont typeface="+mj-lt"/>
              <a:buAutoNum type="arabicPeriod"/>
            </a:pPr>
            <a:r>
              <a:rPr lang="de-DE" sz="2700" dirty="0">
                <a:latin typeface="Helvetica" pitchFamily="2" charset="0"/>
              </a:rPr>
              <a:t>Ausblick auf die Gegenwart</a:t>
            </a:r>
          </a:p>
        </p:txBody>
      </p:sp>
      <p:sp>
        <p:nvSpPr>
          <p:cNvPr id="4" name="Fußzeilenplatzhalter 1">
            <a:extLst>
              <a:ext uri="{FF2B5EF4-FFF2-40B4-BE49-F238E27FC236}">
                <a16:creationId xmlns:a16="http://schemas.microsoft.com/office/drawing/2014/main" id="{ECF2B67F-ACC5-CBA9-C845-B2AD75207198}"/>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79454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9E6AF55-3CFE-68DD-05BF-74D8E7F86927}"/>
              </a:ext>
            </a:extLst>
          </p:cNvPr>
          <p:cNvSpPr/>
          <p:nvPr/>
        </p:nvSpPr>
        <p:spPr>
          <a:xfrm>
            <a:off x="113256" y="100813"/>
            <a:ext cx="8917488" cy="323165"/>
          </a:xfrm>
          <a:prstGeom prst="rect">
            <a:avLst/>
          </a:prstGeom>
        </p:spPr>
        <p:txBody>
          <a:bodyPr wrap="square">
            <a:spAutoFit/>
          </a:bodyPr>
          <a:lstStyle/>
          <a:p>
            <a:r>
              <a:rPr lang="de-DE" sz="1500" dirty="0">
                <a:latin typeface="Helvetica" pitchFamily="2" charset="0"/>
              </a:rPr>
              <a:t>SIA-Aktionsplan: Bekenntnis zum 1.5-Grad-Ziel</a:t>
            </a:r>
          </a:p>
        </p:txBody>
      </p:sp>
      <p:cxnSp>
        <p:nvCxnSpPr>
          <p:cNvPr id="5" name="Gerade Verbindung 4">
            <a:extLst>
              <a:ext uri="{FF2B5EF4-FFF2-40B4-BE49-F238E27FC236}">
                <a16:creationId xmlns:a16="http://schemas.microsoft.com/office/drawing/2014/main" id="{93C1092A-5A94-9AFB-08BD-A1EBD81EF9AE}"/>
              </a:ext>
            </a:extLst>
          </p:cNvPr>
          <p:cNvCxnSpPr>
            <a:cxnSpLocks/>
          </p:cNvCxnSpPr>
          <p:nvPr/>
        </p:nvCxnSpPr>
        <p:spPr>
          <a:xfrm>
            <a:off x="163830" y="400895"/>
            <a:ext cx="407743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89C69FCC-42D4-ACCD-1CCF-3DDD9A23C36C}"/>
              </a:ext>
            </a:extLst>
          </p:cNvPr>
          <p:cNvPicPr>
            <a:picLocks noChangeAspect="1"/>
          </p:cNvPicPr>
          <p:nvPr/>
        </p:nvPicPr>
        <p:blipFill rotWithShape="1">
          <a:blip r:embed="rId2"/>
          <a:srcRect t="5816" r="-249" b="58865"/>
          <a:stretch/>
        </p:blipFill>
        <p:spPr>
          <a:xfrm>
            <a:off x="0" y="1143815"/>
            <a:ext cx="9166994" cy="4570369"/>
          </a:xfrm>
          <a:prstGeom prst="rect">
            <a:avLst/>
          </a:prstGeom>
        </p:spPr>
      </p:pic>
      <p:sp>
        <p:nvSpPr>
          <p:cNvPr id="7" name="Fußzeilenplatzhalter 1">
            <a:extLst>
              <a:ext uri="{FF2B5EF4-FFF2-40B4-BE49-F238E27FC236}">
                <a16:creationId xmlns:a16="http://schemas.microsoft.com/office/drawing/2014/main" id="{F16F79A8-BBDA-44CB-EFB3-F46526ECFE94}"/>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5407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C774A86-6EDE-840D-23D9-CCD9866960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188" y="862889"/>
            <a:ext cx="7727625" cy="5151750"/>
          </a:xfrm>
          <a:prstGeom prst="rect">
            <a:avLst/>
          </a:prstGeom>
        </p:spPr>
      </p:pic>
      <p:sp>
        <p:nvSpPr>
          <p:cNvPr id="2" name="Fußzeilenplatzhalter 1">
            <a:extLst>
              <a:ext uri="{FF2B5EF4-FFF2-40B4-BE49-F238E27FC236}">
                <a16:creationId xmlns:a16="http://schemas.microsoft.com/office/drawing/2014/main" id="{7E1E33AA-C1B4-E554-DBC5-A903C7589927}"/>
              </a:ext>
            </a:extLst>
          </p:cNvPr>
          <p:cNvSpPr>
            <a:spLocks noGrp="1"/>
          </p:cNvSpPr>
          <p:nvPr>
            <p:ph type="ftr" sz="quarter" idx="11"/>
          </p:nvPr>
        </p:nvSpPr>
        <p:spPr>
          <a:xfrm>
            <a:off x="0" y="6584156"/>
            <a:ext cx="5379244" cy="273844"/>
          </a:xfrm>
        </p:spPr>
        <p:txBody>
          <a:bodyPr/>
          <a:lstStyle/>
          <a:p>
            <a:r>
              <a:rPr lang="de-CH" dirty="0">
                <a:solidFill>
                  <a:schemeClr val="tx1"/>
                </a:solidFill>
                <a:ea typeface="Helvetica Neue" panose="02000503000000020004" pitchFamily="2" charset="0"/>
                <a:cs typeface="Helvetica Neue" panose="02000503000000020004" pitchFamily="2" charset="0"/>
              </a:rPr>
              <a:t>© </a:t>
            </a:r>
            <a:r>
              <a:rPr lang="de-CH" dirty="0" err="1">
                <a:solidFill>
                  <a:schemeClr val="tx1"/>
                </a:solidFill>
                <a:ea typeface="Helvetica Neue" panose="02000503000000020004" pitchFamily="2" charset="0"/>
                <a:cs typeface="Helvetica Neue" panose="02000503000000020004" pitchFamily="2" charset="0"/>
              </a:rPr>
              <a:t>baubüro</a:t>
            </a:r>
            <a:r>
              <a:rPr lang="de-CH" dirty="0">
                <a:solidFill>
                  <a:schemeClr val="tx1"/>
                </a:solidFill>
                <a:ea typeface="Helvetica Neue" panose="02000503000000020004" pitchFamily="2" charset="0"/>
                <a:cs typeface="Helvetica Neue" panose="02000503000000020004" pitchFamily="2" charset="0"/>
              </a:rPr>
              <a:t> in situ </a:t>
            </a:r>
            <a:r>
              <a:rPr lang="de-CH" dirty="0" err="1">
                <a:solidFill>
                  <a:schemeClr val="tx1"/>
                </a:solidFill>
                <a:ea typeface="Helvetica Neue" panose="02000503000000020004" pitchFamily="2" charset="0"/>
                <a:cs typeface="Helvetica Neue" panose="02000503000000020004" pitchFamily="2" charset="0"/>
              </a:rPr>
              <a:t>ag</a:t>
            </a:r>
            <a:r>
              <a:rPr lang="de-CH" dirty="0">
                <a:solidFill>
                  <a:schemeClr val="tx1"/>
                </a:solidFill>
                <a:ea typeface="Helvetica Neue" panose="02000503000000020004" pitchFamily="2" charset="0"/>
                <a:cs typeface="Helvetica Neue" panose="02000503000000020004" pitchFamily="2" charset="0"/>
              </a:rPr>
              <a:t> || Andreas Haug, </a:t>
            </a:r>
            <a:r>
              <a:rPr lang="de-CH" dirty="0" err="1">
                <a:solidFill>
                  <a:schemeClr val="tx1"/>
                </a:solidFill>
                <a:ea typeface="Helvetica Neue" panose="02000503000000020004" pitchFamily="2" charset="0"/>
                <a:cs typeface="Helvetica Neue" panose="02000503000000020004" pitchFamily="2" charset="0"/>
              </a:rPr>
              <a:t>dipl.</a:t>
            </a:r>
            <a:r>
              <a:rPr lang="de-CH" dirty="0">
                <a:solidFill>
                  <a:schemeClr val="tx1"/>
                </a:solidFill>
                <a:ea typeface="Helvetica Neue" panose="02000503000000020004" pitchFamily="2" charset="0"/>
                <a:cs typeface="Helvetica Neue" panose="02000503000000020004" pitchFamily="2" charset="0"/>
              </a:rPr>
              <a:t> Architekt ETH SIA</a:t>
            </a:r>
          </a:p>
        </p:txBody>
      </p:sp>
    </p:spTree>
    <p:extLst>
      <p:ext uri="{BB962C8B-B14F-4D97-AF65-F5344CB8AC3E}">
        <p14:creationId xmlns:p14="http://schemas.microsoft.com/office/powerpoint/2010/main" val="1009493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A376CD3A-4BB3-6703-E7AD-BCD7A43936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375" y="857250"/>
            <a:ext cx="7715250" cy="5143500"/>
          </a:xfrm>
          <a:prstGeom prst="rect">
            <a:avLst/>
          </a:prstGeom>
        </p:spPr>
      </p:pic>
      <p:sp>
        <p:nvSpPr>
          <p:cNvPr id="3" name="Fußzeilenplatzhalter 1">
            <a:extLst>
              <a:ext uri="{FF2B5EF4-FFF2-40B4-BE49-F238E27FC236}">
                <a16:creationId xmlns:a16="http://schemas.microsoft.com/office/drawing/2014/main" id="{5B3D17D3-6B7D-9348-F234-2839BE83F856}"/>
              </a:ext>
            </a:extLst>
          </p:cNvPr>
          <p:cNvSpPr>
            <a:spLocks noGrp="1"/>
          </p:cNvSpPr>
          <p:nvPr>
            <p:ph type="ftr" sz="quarter" idx="11"/>
          </p:nvPr>
        </p:nvSpPr>
        <p:spPr>
          <a:xfrm>
            <a:off x="0" y="6584156"/>
            <a:ext cx="5379244" cy="273844"/>
          </a:xfrm>
        </p:spPr>
        <p:txBody>
          <a:bodyPr/>
          <a:lstStyle/>
          <a:p>
            <a:r>
              <a:rPr lang="de-CH" dirty="0">
                <a:solidFill>
                  <a:schemeClr val="tx1"/>
                </a:solidFill>
                <a:ea typeface="Helvetica Neue" panose="02000503000000020004" pitchFamily="2" charset="0"/>
                <a:cs typeface="Helvetica Neue" panose="02000503000000020004" pitchFamily="2" charset="0"/>
              </a:rPr>
              <a:t>© </a:t>
            </a:r>
            <a:r>
              <a:rPr lang="de-CH" dirty="0" err="1">
                <a:solidFill>
                  <a:schemeClr val="tx1"/>
                </a:solidFill>
                <a:ea typeface="Helvetica Neue" panose="02000503000000020004" pitchFamily="2" charset="0"/>
                <a:cs typeface="Helvetica Neue" panose="02000503000000020004" pitchFamily="2" charset="0"/>
              </a:rPr>
              <a:t>baubüro</a:t>
            </a:r>
            <a:r>
              <a:rPr lang="de-CH" dirty="0">
                <a:solidFill>
                  <a:schemeClr val="tx1"/>
                </a:solidFill>
                <a:ea typeface="Helvetica Neue" panose="02000503000000020004" pitchFamily="2" charset="0"/>
                <a:cs typeface="Helvetica Neue" panose="02000503000000020004" pitchFamily="2" charset="0"/>
              </a:rPr>
              <a:t> in situ </a:t>
            </a:r>
            <a:r>
              <a:rPr lang="de-CH" dirty="0" err="1">
                <a:solidFill>
                  <a:schemeClr val="tx1"/>
                </a:solidFill>
                <a:ea typeface="Helvetica Neue" panose="02000503000000020004" pitchFamily="2" charset="0"/>
                <a:cs typeface="Helvetica Neue" panose="02000503000000020004" pitchFamily="2" charset="0"/>
              </a:rPr>
              <a:t>ag</a:t>
            </a:r>
            <a:r>
              <a:rPr lang="de-CH" dirty="0">
                <a:solidFill>
                  <a:schemeClr val="tx1"/>
                </a:solidFill>
                <a:ea typeface="Helvetica Neue" panose="02000503000000020004" pitchFamily="2" charset="0"/>
                <a:cs typeface="Helvetica Neue" panose="02000503000000020004" pitchFamily="2" charset="0"/>
              </a:rPr>
              <a:t> || Andreas Haug, </a:t>
            </a:r>
            <a:r>
              <a:rPr lang="de-CH" dirty="0" err="1">
                <a:solidFill>
                  <a:schemeClr val="tx1"/>
                </a:solidFill>
                <a:ea typeface="Helvetica Neue" panose="02000503000000020004" pitchFamily="2" charset="0"/>
                <a:cs typeface="Helvetica Neue" panose="02000503000000020004" pitchFamily="2" charset="0"/>
              </a:rPr>
              <a:t>dipl.</a:t>
            </a:r>
            <a:r>
              <a:rPr lang="de-CH" dirty="0">
                <a:solidFill>
                  <a:schemeClr val="tx1"/>
                </a:solidFill>
                <a:ea typeface="Helvetica Neue" panose="02000503000000020004" pitchFamily="2" charset="0"/>
                <a:cs typeface="Helvetica Neue" panose="02000503000000020004" pitchFamily="2" charset="0"/>
              </a:rPr>
              <a:t> Architekt ETH SIA</a:t>
            </a:r>
          </a:p>
        </p:txBody>
      </p:sp>
    </p:spTree>
    <p:extLst>
      <p:ext uri="{BB962C8B-B14F-4D97-AF65-F5344CB8AC3E}">
        <p14:creationId xmlns:p14="http://schemas.microsoft.com/office/powerpoint/2010/main" val="1514464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36C86B5-FE30-291E-29B4-53F4C47B40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4088" y="1724660"/>
            <a:ext cx="2275825" cy="3408680"/>
          </a:xfrm>
          <a:prstGeom prst="rect">
            <a:avLst/>
          </a:prstGeom>
        </p:spPr>
      </p:pic>
      <p:pic>
        <p:nvPicPr>
          <p:cNvPr id="17" name="Grafik 16">
            <a:extLst>
              <a:ext uri="{FF2B5EF4-FFF2-40B4-BE49-F238E27FC236}">
                <a16:creationId xmlns:a16="http://schemas.microsoft.com/office/drawing/2014/main" id="{936258E3-0FAC-369B-9995-B3EB63E87B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09913" y="857250"/>
            <a:ext cx="3434087" cy="5143500"/>
          </a:xfrm>
          <a:prstGeom prst="rect">
            <a:avLst/>
          </a:prstGeom>
        </p:spPr>
      </p:pic>
      <p:pic>
        <p:nvPicPr>
          <p:cNvPr id="27" name="Grafik 26">
            <a:extLst>
              <a:ext uri="{FF2B5EF4-FFF2-40B4-BE49-F238E27FC236}">
                <a16:creationId xmlns:a16="http://schemas.microsoft.com/office/drawing/2014/main" id="{5A0B0F83-F833-47AB-C49B-79475C65F3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857251"/>
            <a:ext cx="3434088" cy="5143500"/>
          </a:xfrm>
          <a:prstGeom prst="rect">
            <a:avLst/>
          </a:prstGeom>
        </p:spPr>
      </p:pic>
      <p:sp>
        <p:nvSpPr>
          <p:cNvPr id="3" name="Fußzeilenplatzhalter 1">
            <a:extLst>
              <a:ext uri="{FF2B5EF4-FFF2-40B4-BE49-F238E27FC236}">
                <a16:creationId xmlns:a16="http://schemas.microsoft.com/office/drawing/2014/main" id="{A6E024C3-B386-D23F-6FDC-4BA010B0422B}"/>
              </a:ext>
            </a:extLst>
          </p:cNvPr>
          <p:cNvSpPr>
            <a:spLocks noGrp="1"/>
          </p:cNvSpPr>
          <p:nvPr>
            <p:ph type="ftr" sz="quarter" idx="11"/>
          </p:nvPr>
        </p:nvSpPr>
        <p:spPr>
          <a:xfrm>
            <a:off x="0" y="6584156"/>
            <a:ext cx="5379244" cy="273844"/>
          </a:xfrm>
        </p:spPr>
        <p:txBody>
          <a:bodyPr/>
          <a:lstStyle/>
          <a:p>
            <a:r>
              <a:rPr lang="de-CH" dirty="0">
                <a:solidFill>
                  <a:schemeClr val="tx1"/>
                </a:solidFill>
                <a:ea typeface="Helvetica Neue" panose="02000503000000020004" pitchFamily="2" charset="0"/>
                <a:cs typeface="Helvetica Neue" panose="02000503000000020004" pitchFamily="2" charset="0"/>
              </a:rPr>
              <a:t>© </a:t>
            </a:r>
            <a:r>
              <a:rPr lang="de-CH" dirty="0" err="1">
                <a:solidFill>
                  <a:schemeClr val="tx1"/>
                </a:solidFill>
                <a:ea typeface="Helvetica Neue" panose="02000503000000020004" pitchFamily="2" charset="0"/>
                <a:cs typeface="Helvetica Neue" panose="02000503000000020004" pitchFamily="2" charset="0"/>
              </a:rPr>
              <a:t>baubüro</a:t>
            </a:r>
            <a:r>
              <a:rPr lang="de-CH" dirty="0">
                <a:solidFill>
                  <a:schemeClr val="tx1"/>
                </a:solidFill>
                <a:ea typeface="Helvetica Neue" panose="02000503000000020004" pitchFamily="2" charset="0"/>
                <a:cs typeface="Helvetica Neue" panose="02000503000000020004" pitchFamily="2" charset="0"/>
              </a:rPr>
              <a:t> in situ </a:t>
            </a:r>
            <a:r>
              <a:rPr lang="de-CH" dirty="0" err="1">
                <a:solidFill>
                  <a:schemeClr val="tx1"/>
                </a:solidFill>
                <a:ea typeface="Helvetica Neue" panose="02000503000000020004" pitchFamily="2" charset="0"/>
                <a:cs typeface="Helvetica Neue" panose="02000503000000020004" pitchFamily="2" charset="0"/>
              </a:rPr>
              <a:t>ag</a:t>
            </a:r>
            <a:r>
              <a:rPr lang="de-CH" dirty="0">
                <a:solidFill>
                  <a:schemeClr val="tx1"/>
                </a:solidFill>
                <a:ea typeface="Helvetica Neue" panose="02000503000000020004" pitchFamily="2" charset="0"/>
                <a:cs typeface="Helvetica Neue" panose="02000503000000020004" pitchFamily="2" charset="0"/>
              </a:rPr>
              <a:t> || Andreas Haug, </a:t>
            </a:r>
            <a:r>
              <a:rPr lang="de-CH" dirty="0" err="1">
                <a:solidFill>
                  <a:schemeClr val="tx1"/>
                </a:solidFill>
                <a:ea typeface="Helvetica Neue" panose="02000503000000020004" pitchFamily="2" charset="0"/>
                <a:cs typeface="Helvetica Neue" panose="02000503000000020004" pitchFamily="2" charset="0"/>
              </a:rPr>
              <a:t>dipl.</a:t>
            </a:r>
            <a:r>
              <a:rPr lang="de-CH" dirty="0">
                <a:solidFill>
                  <a:schemeClr val="tx1"/>
                </a:solidFill>
                <a:ea typeface="Helvetica Neue" panose="02000503000000020004" pitchFamily="2" charset="0"/>
                <a:cs typeface="Helvetica Neue" panose="02000503000000020004" pitchFamily="2" charset="0"/>
              </a:rPr>
              <a:t> Architekt ETH SIA</a:t>
            </a:r>
          </a:p>
        </p:txBody>
      </p:sp>
    </p:spTree>
    <p:extLst>
      <p:ext uri="{BB962C8B-B14F-4D97-AF65-F5344CB8AC3E}">
        <p14:creationId xmlns:p14="http://schemas.microsoft.com/office/powerpoint/2010/main" val="803154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0D84769E-F850-C448-EEC7-2B677071DC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188" y="857250"/>
            <a:ext cx="7727625" cy="5151750"/>
          </a:xfrm>
          <a:prstGeom prst="rect">
            <a:avLst/>
          </a:prstGeom>
        </p:spPr>
      </p:pic>
      <p:sp>
        <p:nvSpPr>
          <p:cNvPr id="3" name="Fußzeilenplatzhalter 1">
            <a:extLst>
              <a:ext uri="{FF2B5EF4-FFF2-40B4-BE49-F238E27FC236}">
                <a16:creationId xmlns:a16="http://schemas.microsoft.com/office/drawing/2014/main" id="{37E1A361-7AEC-88E0-AF54-1A4DA076A7E3}"/>
              </a:ext>
            </a:extLst>
          </p:cNvPr>
          <p:cNvSpPr>
            <a:spLocks noGrp="1"/>
          </p:cNvSpPr>
          <p:nvPr>
            <p:ph type="ftr" sz="quarter" idx="11"/>
          </p:nvPr>
        </p:nvSpPr>
        <p:spPr>
          <a:xfrm>
            <a:off x="0" y="6584156"/>
            <a:ext cx="5379244" cy="273844"/>
          </a:xfrm>
        </p:spPr>
        <p:txBody>
          <a:bodyPr/>
          <a:lstStyle/>
          <a:p>
            <a:r>
              <a:rPr lang="de-CH" dirty="0">
                <a:solidFill>
                  <a:schemeClr val="tx1"/>
                </a:solidFill>
                <a:ea typeface="Helvetica Neue" panose="02000503000000020004" pitchFamily="2" charset="0"/>
                <a:cs typeface="Helvetica Neue" panose="02000503000000020004" pitchFamily="2" charset="0"/>
              </a:rPr>
              <a:t>© </a:t>
            </a:r>
            <a:r>
              <a:rPr lang="de-CH" dirty="0" err="1">
                <a:solidFill>
                  <a:schemeClr val="tx1"/>
                </a:solidFill>
                <a:ea typeface="Helvetica Neue" panose="02000503000000020004" pitchFamily="2" charset="0"/>
                <a:cs typeface="Helvetica Neue" panose="02000503000000020004" pitchFamily="2" charset="0"/>
              </a:rPr>
              <a:t>baubüro</a:t>
            </a:r>
            <a:r>
              <a:rPr lang="de-CH" dirty="0">
                <a:solidFill>
                  <a:schemeClr val="tx1"/>
                </a:solidFill>
                <a:ea typeface="Helvetica Neue" panose="02000503000000020004" pitchFamily="2" charset="0"/>
                <a:cs typeface="Helvetica Neue" panose="02000503000000020004" pitchFamily="2" charset="0"/>
              </a:rPr>
              <a:t> in situ </a:t>
            </a:r>
            <a:r>
              <a:rPr lang="de-CH" dirty="0" err="1">
                <a:solidFill>
                  <a:schemeClr val="tx1"/>
                </a:solidFill>
                <a:ea typeface="Helvetica Neue" panose="02000503000000020004" pitchFamily="2" charset="0"/>
                <a:cs typeface="Helvetica Neue" panose="02000503000000020004" pitchFamily="2" charset="0"/>
              </a:rPr>
              <a:t>ag</a:t>
            </a:r>
            <a:r>
              <a:rPr lang="de-CH" dirty="0">
                <a:solidFill>
                  <a:schemeClr val="tx1"/>
                </a:solidFill>
                <a:ea typeface="Helvetica Neue" panose="02000503000000020004" pitchFamily="2" charset="0"/>
                <a:cs typeface="Helvetica Neue" panose="02000503000000020004" pitchFamily="2" charset="0"/>
              </a:rPr>
              <a:t> || Andreas Haug, </a:t>
            </a:r>
            <a:r>
              <a:rPr lang="de-CH" dirty="0" err="1">
                <a:solidFill>
                  <a:schemeClr val="tx1"/>
                </a:solidFill>
                <a:ea typeface="Helvetica Neue" panose="02000503000000020004" pitchFamily="2" charset="0"/>
                <a:cs typeface="Helvetica Neue" panose="02000503000000020004" pitchFamily="2" charset="0"/>
              </a:rPr>
              <a:t>dipl.</a:t>
            </a:r>
            <a:r>
              <a:rPr lang="de-CH" dirty="0">
                <a:solidFill>
                  <a:schemeClr val="tx1"/>
                </a:solidFill>
                <a:ea typeface="Helvetica Neue" panose="02000503000000020004" pitchFamily="2" charset="0"/>
                <a:cs typeface="Helvetica Neue" panose="02000503000000020004" pitchFamily="2" charset="0"/>
              </a:rPr>
              <a:t> Architekt ETH SIA</a:t>
            </a:r>
          </a:p>
        </p:txBody>
      </p:sp>
    </p:spTree>
    <p:extLst>
      <p:ext uri="{BB962C8B-B14F-4D97-AF65-F5344CB8AC3E}">
        <p14:creationId xmlns:p14="http://schemas.microsoft.com/office/powerpoint/2010/main" val="2877856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A53D6617-974A-A7E0-1CDA-06B0A9D702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375" y="857250"/>
            <a:ext cx="7715250" cy="5143500"/>
          </a:xfrm>
          <a:prstGeom prst="rect">
            <a:avLst/>
          </a:prstGeom>
        </p:spPr>
      </p:pic>
      <p:sp>
        <p:nvSpPr>
          <p:cNvPr id="3" name="Fußzeilenplatzhalter 1">
            <a:extLst>
              <a:ext uri="{FF2B5EF4-FFF2-40B4-BE49-F238E27FC236}">
                <a16:creationId xmlns:a16="http://schemas.microsoft.com/office/drawing/2014/main" id="{0E01690A-4C38-839A-B67B-B978960A26E4}"/>
              </a:ext>
            </a:extLst>
          </p:cNvPr>
          <p:cNvSpPr>
            <a:spLocks noGrp="1"/>
          </p:cNvSpPr>
          <p:nvPr>
            <p:ph type="ftr" sz="quarter" idx="11"/>
          </p:nvPr>
        </p:nvSpPr>
        <p:spPr>
          <a:xfrm>
            <a:off x="0" y="6584156"/>
            <a:ext cx="5379244" cy="273844"/>
          </a:xfrm>
        </p:spPr>
        <p:txBody>
          <a:bodyPr/>
          <a:lstStyle/>
          <a:p>
            <a:r>
              <a:rPr lang="de-CH" dirty="0">
                <a:solidFill>
                  <a:schemeClr val="tx1"/>
                </a:solidFill>
                <a:ea typeface="Helvetica Neue" panose="02000503000000020004" pitchFamily="2" charset="0"/>
                <a:cs typeface="Helvetica Neue" panose="02000503000000020004" pitchFamily="2" charset="0"/>
              </a:rPr>
              <a:t>© </a:t>
            </a:r>
            <a:r>
              <a:rPr lang="de-CH" dirty="0" err="1">
                <a:solidFill>
                  <a:schemeClr val="tx1"/>
                </a:solidFill>
                <a:ea typeface="Helvetica Neue" panose="02000503000000020004" pitchFamily="2" charset="0"/>
                <a:cs typeface="Helvetica Neue" panose="02000503000000020004" pitchFamily="2" charset="0"/>
              </a:rPr>
              <a:t>baubüro</a:t>
            </a:r>
            <a:r>
              <a:rPr lang="de-CH" dirty="0">
                <a:solidFill>
                  <a:schemeClr val="tx1"/>
                </a:solidFill>
                <a:ea typeface="Helvetica Neue" panose="02000503000000020004" pitchFamily="2" charset="0"/>
                <a:cs typeface="Helvetica Neue" panose="02000503000000020004" pitchFamily="2" charset="0"/>
              </a:rPr>
              <a:t> in situ </a:t>
            </a:r>
            <a:r>
              <a:rPr lang="de-CH" dirty="0" err="1">
                <a:solidFill>
                  <a:schemeClr val="tx1"/>
                </a:solidFill>
                <a:ea typeface="Helvetica Neue" panose="02000503000000020004" pitchFamily="2" charset="0"/>
                <a:cs typeface="Helvetica Neue" panose="02000503000000020004" pitchFamily="2" charset="0"/>
              </a:rPr>
              <a:t>ag</a:t>
            </a:r>
            <a:r>
              <a:rPr lang="de-CH" dirty="0">
                <a:solidFill>
                  <a:schemeClr val="tx1"/>
                </a:solidFill>
                <a:ea typeface="Helvetica Neue" panose="02000503000000020004" pitchFamily="2" charset="0"/>
                <a:cs typeface="Helvetica Neue" panose="02000503000000020004" pitchFamily="2" charset="0"/>
              </a:rPr>
              <a:t> || Andreas Haug, </a:t>
            </a:r>
            <a:r>
              <a:rPr lang="de-CH" dirty="0" err="1">
                <a:solidFill>
                  <a:schemeClr val="tx1"/>
                </a:solidFill>
                <a:ea typeface="Helvetica Neue" panose="02000503000000020004" pitchFamily="2" charset="0"/>
                <a:cs typeface="Helvetica Neue" panose="02000503000000020004" pitchFamily="2" charset="0"/>
              </a:rPr>
              <a:t>dipl.</a:t>
            </a:r>
            <a:r>
              <a:rPr lang="de-CH" dirty="0">
                <a:solidFill>
                  <a:schemeClr val="tx1"/>
                </a:solidFill>
                <a:ea typeface="Helvetica Neue" panose="02000503000000020004" pitchFamily="2" charset="0"/>
                <a:cs typeface="Helvetica Neue" panose="02000503000000020004" pitchFamily="2" charset="0"/>
              </a:rPr>
              <a:t> Architekt ETH SIA</a:t>
            </a:r>
          </a:p>
        </p:txBody>
      </p:sp>
    </p:spTree>
    <p:extLst>
      <p:ext uri="{BB962C8B-B14F-4D97-AF65-F5344CB8AC3E}">
        <p14:creationId xmlns:p14="http://schemas.microsoft.com/office/powerpoint/2010/main" val="728216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2B8D0070-6E5D-6A22-2191-045B60547E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375" y="857250"/>
            <a:ext cx="7715250" cy="5143500"/>
          </a:xfrm>
          <a:prstGeom prst="rect">
            <a:avLst/>
          </a:prstGeom>
        </p:spPr>
      </p:pic>
      <p:sp>
        <p:nvSpPr>
          <p:cNvPr id="3" name="Fußzeilenplatzhalter 1">
            <a:extLst>
              <a:ext uri="{FF2B5EF4-FFF2-40B4-BE49-F238E27FC236}">
                <a16:creationId xmlns:a16="http://schemas.microsoft.com/office/drawing/2014/main" id="{4A82FF2A-3F5F-18F1-3012-153921A6B2C6}"/>
              </a:ext>
            </a:extLst>
          </p:cNvPr>
          <p:cNvSpPr>
            <a:spLocks noGrp="1"/>
          </p:cNvSpPr>
          <p:nvPr>
            <p:ph type="ftr" sz="quarter" idx="11"/>
          </p:nvPr>
        </p:nvSpPr>
        <p:spPr>
          <a:xfrm>
            <a:off x="0" y="6584156"/>
            <a:ext cx="5379244" cy="273844"/>
          </a:xfrm>
        </p:spPr>
        <p:txBody>
          <a:bodyPr/>
          <a:lstStyle/>
          <a:p>
            <a:r>
              <a:rPr lang="de-CH" dirty="0">
                <a:solidFill>
                  <a:schemeClr val="tx1"/>
                </a:solidFill>
                <a:ea typeface="Helvetica Neue" panose="02000503000000020004" pitchFamily="2" charset="0"/>
                <a:cs typeface="Helvetica Neue" panose="02000503000000020004" pitchFamily="2" charset="0"/>
              </a:rPr>
              <a:t>© </a:t>
            </a:r>
            <a:r>
              <a:rPr lang="de-CH" dirty="0" err="1">
                <a:solidFill>
                  <a:schemeClr val="tx1"/>
                </a:solidFill>
                <a:ea typeface="Helvetica Neue" panose="02000503000000020004" pitchFamily="2" charset="0"/>
                <a:cs typeface="Helvetica Neue" panose="02000503000000020004" pitchFamily="2" charset="0"/>
              </a:rPr>
              <a:t>baubüro</a:t>
            </a:r>
            <a:r>
              <a:rPr lang="de-CH" dirty="0">
                <a:solidFill>
                  <a:schemeClr val="tx1"/>
                </a:solidFill>
                <a:ea typeface="Helvetica Neue" panose="02000503000000020004" pitchFamily="2" charset="0"/>
                <a:cs typeface="Helvetica Neue" panose="02000503000000020004" pitchFamily="2" charset="0"/>
              </a:rPr>
              <a:t> in situ </a:t>
            </a:r>
            <a:r>
              <a:rPr lang="de-CH" dirty="0" err="1">
                <a:solidFill>
                  <a:schemeClr val="tx1"/>
                </a:solidFill>
                <a:ea typeface="Helvetica Neue" panose="02000503000000020004" pitchFamily="2" charset="0"/>
                <a:cs typeface="Helvetica Neue" panose="02000503000000020004" pitchFamily="2" charset="0"/>
              </a:rPr>
              <a:t>ag</a:t>
            </a:r>
            <a:r>
              <a:rPr lang="de-CH" dirty="0">
                <a:solidFill>
                  <a:schemeClr val="tx1"/>
                </a:solidFill>
                <a:ea typeface="Helvetica Neue" panose="02000503000000020004" pitchFamily="2" charset="0"/>
                <a:cs typeface="Helvetica Neue" panose="02000503000000020004" pitchFamily="2" charset="0"/>
              </a:rPr>
              <a:t> || Andreas Haug, </a:t>
            </a:r>
            <a:r>
              <a:rPr lang="de-CH" dirty="0" err="1">
                <a:solidFill>
                  <a:schemeClr val="tx1"/>
                </a:solidFill>
                <a:ea typeface="Helvetica Neue" panose="02000503000000020004" pitchFamily="2" charset="0"/>
                <a:cs typeface="Helvetica Neue" panose="02000503000000020004" pitchFamily="2" charset="0"/>
              </a:rPr>
              <a:t>dipl.</a:t>
            </a:r>
            <a:r>
              <a:rPr lang="de-CH" dirty="0">
                <a:solidFill>
                  <a:schemeClr val="tx1"/>
                </a:solidFill>
                <a:ea typeface="Helvetica Neue" panose="02000503000000020004" pitchFamily="2" charset="0"/>
                <a:cs typeface="Helvetica Neue" panose="02000503000000020004" pitchFamily="2" charset="0"/>
              </a:rPr>
              <a:t> Architekt ETH SIA</a:t>
            </a:r>
          </a:p>
        </p:txBody>
      </p:sp>
    </p:spTree>
    <p:extLst>
      <p:ext uri="{BB962C8B-B14F-4D97-AF65-F5344CB8AC3E}">
        <p14:creationId xmlns:p14="http://schemas.microsoft.com/office/powerpoint/2010/main" val="3154224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AEB817C-793A-BB0A-8B08-3BDCEF1041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188" y="853125"/>
            <a:ext cx="7727625" cy="5151750"/>
          </a:xfrm>
          <a:prstGeom prst="rect">
            <a:avLst/>
          </a:prstGeom>
        </p:spPr>
      </p:pic>
      <p:sp>
        <p:nvSpPr>
          <p:cNvPr id="3" name="Fußzeilenplatzhalter 1">
            <a:extLst>
              <a:ext uri="{FF2B5EF4-FFF2-40B4-BE49-F238E27FC236}">
                <a16:creationId xmlns:a16="http://schemas.microsoft.com/office/drawing/2014/main" id="{F00F2B51-6665-D73A-4B1D-A31D3544FE45}"/>
              </a:ext>
            </a:extLst>
          </p:cNvPr>
          <p:cNvSpPr>
            <a:spLocks noGrp="1"/>
          </p:cNvSpPr>
          <p:nvPr>
            <p:ph type="ftr" sz="quarter" idx="11"/>
          </p:nvPr>
        </p:nvSpPr>
        <p:spPr>
          <a:xfrm>
            <a:off x="0" y="6584156"/>
            <a:ext cx="5379244" cy="273844"/>
          </a:xfrm>
        </p:spPr>
        <p:txBody>
          <a:bodyPr/>
          <a:lstStyle/>
          <a:p>
            <a:r>
              <a:rPr lang="de-CH" dirty="0">
                <a:solidFill>
                  <a:schemeClr val="tx1"/>
                </a:solidFill>
                <a:ea typeface="Helvetica Neue" panose="02000503000000020004" pitchFamily="2" charset="0"/>
                <a:cs typeface="Helvetica Neue" panose="02000503000000020004" pitchFamily="2" charset="0"/>
              </a:rPr>
              <a:t>© </a:t>
            </a:r>
            <a:r>
              <a:rPr lang="de-CH" dirty="0" err="1">
                <a:solidFill>
                  <a:schemeClr val="tx1"/>
                </a:solidFill>
                <a:ea typeface="Helvetica Neue" panose="02000503000000020004" pitchFamily="2" charset="0"/>
                <a:cs typeface="Helvetica Neue" panose="02000503000000020004" pitchFamily="2" charset="0"/>
              </a:rPr>
              <a:t>baubüro</a:t>
            </a:r>
            <a:r>
              <a:rPr lang="de-CH" dirty="0">
                <a:solidFill>
                  <a:schemeClr val="tx1"/>
                </a:solidFill>
                <a:ea typeface="Helvetica Neue" panose="02000503000000020004" pitchFamily="2" charset="0"/>
                <a:cs typeface="Helvetica Neue" panose="02000503000000020004" pitchFamily="2" charset="0"/>
              </a:rPr>
              <a:t> in situ </a:t>
            </a:r>
            <a:r>
              <a:rPr lang="de-CH" dirty="0" err="1">
                <a:solidFill>
                  <a:schemeClr val="tx1"/>
                </a:solidFill>
                <a:ea typeface="Helvetica Neue" panose="02000503000000020004" pitchFamily="2" charset="0"/>
                <a:cs typeface="Helvetica Neue" panose="02000503000000020004" pitchFamily="2" charset="0"/>
              </a:rPr>
              <a:t>ag</a:t>
            </a:r>
            <a:r>
              <a:rPr lang="de-CH" dirty="0">
                <a:solidFill>
                  <a:schemeClr val="tx1"/>
                </a:solidFill>
                <a:ea typeface="Helvetica Neue" panose="02000503000000020004" pitchFamily="2" charset="0"/>
                <a:cs typeface="Helvetica Neue" panose="02000503000000020004" pitchFamily="2" charset="0"/>
              </a:rPr>
              <a:t> || Andreas Haug, </a:t>
            </a:r>
            <a:r>
              <a:rPr lang="de-CH" dirty="0" err="1">
                <a:solidFill>
                  <a:schemeClr val="tx1"/>
                </a:solidFill>
                <a:ea typeface="Helvetica Neue" panose="02000503000000020004" pitchFamily="2" charset="0"/>
                <a:cs typeface="Helvetica Neue" panose="02000503000000020004" pitchFamily="2" charset="0"/>
              </a:rPr>
              <a:t>dipl.</a:t>
            </a:r>
            <a:r>
              <a:rPr lang="de-CH" dirty="0">
                <a:solidFill>
                  <a:schemeClr val="tx1"/>
                </a:solidFill>
                <a:ea typeface="Helvetica Neue" panose="02000503000000020004" pitchFamily="2" charset="0"/>
                <a:cs typeface="Helvetica Neue" panose="02000503000000020004" pitchFamily="2" charset="0"/>
              </a:rPr>
              <a:t> Architekt ETH SIA</a:t>
            </a:r>
          </a:p>
        </p:txBody>
      </p:sp>
    </p:spTree>
    <p:extLst>
      <p:ext uri="{BB962C8B-B14F-4D97-AF65-F5344CB8AC3E}">
        <p14:creationId xmlns:p14="http://schemas.microsoft.com/office/powerpoint/2010/main" val="4264562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5E24832-2F6B-ADFA-34FA-A00D73C39D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188" y="849000"/>
            <a:ext cx="7727625" cy="5151750"/>
          </a:xfrm>
          <a:prstGeom prst="rect">
            <a:avLst/>
          </a:prstGeom>
        </p:spPr>
      </p:pic>
      <p:sp>
        <p:nvSpPr>
          <p:cNvPr id="3" name="Fußzeilenplatzhalter 1">
            <a:extLst>
              <a:ext uri="{FF2B5EF4-FFF2-40B4-BE49-F238E27FC236}">
                <a16:creationId xmlns:a16="http://schemas.microsoft.com/office/drawing/2014/main" id="{1A6BA68C-31EC-7D16-304A-5D618CE8EE10}"/>
              </a:ext>
            </a:extLst>
          </p:cNvPr>
          <p:cNvSpPr>
            <a:spLocks noGrp="1"/>
          </p:cNvSpPr>
          <p:nvPr>
            <p:ph type="ftr" sz="quarter" idx="11"/>
          </p:nvPr>
        </p:nvSpPr>
        <p:spPr>
          <a:xfrm>
            <a:off x="0" y="6584156"/>
            <a:ext cx="5379244" cy="273844"/>
          </a:xfrm>
        </p:spPr>
        <p:txBody>
          <a:bodyPr/>
          <a:lstStyle/>
          <a:p>
            <a:r>
              <a:rPr lang="de-CH" dirty="0">
                <a:solidFill>
                  <a:schemeClr val="tx1"/>
                </a:solidFill>
                <a:ea typeface="Helvetica Neue" panose="02000503000000020004" pitchFamily="2" charset="0"/>
                <a:cs typeface="Helvetica Neue" panose="02000503000000020004" pitchFamily="2" charset="0"/>
              </a:rPr>
              <a:t>© </a:t>
            </a:r>
            <a:r>
              <a:rPr lang="de-CH" dirty="0" err="1">
                <a:solidFill>
                  <a:schemeClr val="tx1"/>
                </a:solidFill>
                <a:ea typeface="Helvetica Neue" panose="02000503000000020004" pitchFamily="2" charset="0"/>
                <a:cs typeface="Helvetica Neue" panose="02000503000000020004" pitchFamily="2" charset="0"/>
              </a:rPr>
              <a:t>baubüro</a:t>
            </a:r>
            <a:r>
              <a:rPr lang="de-CH" dirty="0">
                <a:solidFill>
                  <a:schemeClr val="tx1"/>
                </a:solidFill>
                <a:ea typeface="Helvetica Neue" panose="02000503000000020004" pitchFamily="2" charset="0"/>
                <a:cs typeface="Helvetica Neue" panose="02000503000000020004" pitchFamily="2" charset="0"/>
              </a:rPr>
              <a:t> in situ </a:t>
            </a:r>
            <a:r>
              <a:rPr lang="de-CH" dirty="0" err="1">
                <a:solidFill>
                  <a:schemeClr val="tx1"/>
                </a:solidFill>
                <a:ea typeface="Helvetica Neue" panose="02000503000000020004" pitchFamily="2" charset="0"/>
                <a:cs typeface="Helvetica Neue" panose="02000503000000020004" pitchFamily="2" charset="0"/>
              </a:rPr>
              <a:t>ag</a:t>
            </a:r>
            <a:r>
              <a:rPr lang="de-CH" dirty="0">
                <a:solidFill>
                  <a:schemeClr val="tx1"/>
                </a:solidFill>
                <a:ea typeface="Helvetica Neue" panose="02000503000000020004" pitchFamily="2" charset="0"/>
                <a:cs typeface="Helvetica Neue" panose="02000503000000020004" pitchFamily="2" charset="0"/>
              </a:rPr>
              <a:t> || Andreas Haug, </a:t>
            </a:r>
            <a:r>
              <a:rPr lang="de-CH" dirty="0" err="1">
                <a:solidFill>
                  <a:schemeClr val="tx1"/>
                </a:solidFill>
                <a:ea typeface="Helvetica Neue" panose="02000503000000020004" pitchFamily="2" charset="0"/>
                <a:cs typeface="Helvetica Neue" panose="02000503000000020004" pitchFamily="2" charset="0"/>
              </a:rPr>
              <a:t>dipl.</a:t>
            </a:r>
            <a:r>
              <a:rPr lang="de-CH" dirty="0">
                <a:solidFill>
                  <a:schemeClr val="tx1"/>
                </a:solidFill>
                <a:ea typeface="Helvetica Neue" panose="02000503000000020004" pitchFamily="2" charset="0"/>
                <a:cs typeface="Helvetica Neue" panose="02000503000000020004" pitchFamily="2" charset="0"/>
              </a:rPr>
              <a:t> Architekt ETH SIA</a:t>
            </a:r>
          </a:p>
        </p:txBody>
      </p:sp>
    </p:spTree>
    <p:extLst>
      <p:ext uri="{BB962C8B-B14F-4D97-AF65-F5344CB8AC3E}">
        <p14:creationId xmlns:p14="http://schemas.microsoft.com/office/powerpoint/2010/main" val="996738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A53D6617-974A-A7E0-1CDA-06B0A9D702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375" y="857250"/>
            <a:ext cx="7715250" cy="5143500"/>
          </a:xfrm>
          <a:prstGeom prst="rect">
            <a:avLst/>
          </a:prstGeom>
        </p:spPr>
      </p:pic>
      <p:sp>
        <p:nvSpPr>
          <p:cNvPr id="4" name="Fußzeilenplatzhalter 1">
            <a:extLst>
              <a:ext uri="{FF2B5EF4-FFF2-40B4-BE49-F238E27FC236}">
                <a16:creationId xmlns:a16="http://schemas.microsoft.com/office/drawing/2014/main" id="{56904FAF-57D1-6F1D-61F0-86D02EA4233F}"/>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dirty="0">
                <a:latin typeface="Helvetica Neue" panose="02000503000000020004" pitchFamily="2" charset="0"/>
                <a:ea typeface="Helvetica Neue" panose="02000503000000020004" pitchFamily="2" charset="0"/>
                <a:cs typeface="Helvetica Neue" panose="02000503000000020004" pitchFamily="2" charset="0"/>
              </a:rPr>
              <a:t>© </a:t>
            </a:r>
            <a:r>
              <a:rPr lang="de-CH" sz="1100" dirty="0" err="1">
                <a:latin typeface="Helvetica Neue" panose="02000503000000020004" pitchFamily="2" charset="0"/>
                <a:ea typeface="Helvetica Neue" panose="02000503000000020004" pitchFamily="2" charset="0"/>
                <a:cs typeface="Helvetica Neue" panose="02000503000000020004" pitchFamily="2" charset="0"/>
              </a:rPr>
              <a:t>baubüro</a:t>
            </a:r>
            <a:r>
              <a:rPr lang="de-CH" sz="1100" dirty="0">
                <a:latin typeface="Helvetica Neue" panose="02000503000000020004" pitchFamily="2" charset="0"/>
                <a:ea typeface="Helvetica Neue" panose="02000503000000020004" pitchFamily="2" charset="0"/>
                <a:cs typeface="Helvetica Neue" panose="02000503000000020004" pitchFamily="2" charset="0"/>
              </a:rPr>
              <a:t> in situ </a:t>
            </a:r>
            <a:r>
              <a:rPr lang="de-CH" sz="1100" dirty="0" err="1">
                <a:latin typeface="Helvetica Neue" panose="02000503000000020004" pitchFamily="2" charset="0"/>
                <a:ea typeface="Helvetica Neue" panose="02000503000000020004" pitchFamily="2" charset="0"/>
                <a:cs typeface="Helvetica Neue" panose="02000503000000020004" pitchFamily="2" charset="0"/>
              </a:rPr>
              <a:t>ag</a:t>
            </a:r>
            <a:r>
              <a:rPr lang="de-CH" sz="1100" dirty="0">
                <a:latin typeface="Helvetica Neue" panose="02000503000000020004" pitchFamily="2" charset="0"/>
                <a:ea typeface="Helvetica Neue" panose="02000503000000020004" pitchFamily="2" charset="0"/>
                <a:cs typeface="Helvetica Neue" panose="02000503000000020004" pitchFamily="2" charset="0"/>
              </a:rPr>
              <a:t> || Andreas Haug, </a:t>
            </a:r>
            <a:r>
              <a:rPr lang="de-CH" sz="1100" dirty="0" err="1">
                <a:latin typeface="Helvetica Neue" panose="02000503000000020004" pitchFamily="2" charset="0"/>
                <a:ea typeface="Helvetica Neue" panose="02000503000000020004" pitchFamily="2" charset="0"/>
                <a:cs typeface="Helvetica Neue" panose="02000503000000020004" pitchFamily="2" charset="0"/>
              </a:rPr>
              <a:t>dipl.</a:t>
            </a:r>
            <a:r>
              <a:rPr lang="de-CH" sz="1100" dirty="0">
                <a:latin typeface="Helvetica Neue" panose="02000503000000020004" pitchFamily="2" charset="0"/>
                <a:ea typeface="Helvetica Neue" panose="02000503000000020004" pitchFamily="2" charset="0"/>
                <a:cs typeface="Helvetica Neue" panose="02000503000000020004" pitchFamily="2" charset="0"/>
              </a:rPr>
              <a:t> Architekt ETH SIA</a:t>
            </a:r>
          </a:p>
        </p:txBody>
      </p:sp>
    </p:spTree>
    <p:extLst>
      <p:ext uri="{BB962C8B-B14F-4D97-AF65-F5344CB8AC3E}">
        <p14:creationId xmlns:p14="http://schemas.microsoft.com/office/powerpoint/2010/main" val="271912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6605F7C-4FBC-76D0-F28B-2C170E46B781}"/>
              </a:ext>
            </a:extLst>
          </p:cNvPr>
          <p:cNvSpPr/>
          <p:nvPr/>
        </p:nvSpPr>
        <p:spPr>
          <a:xfrm>
            <a:off x="113256" y="954266"/>
            <a:ext cx="8917488" cy="3000821"/>
          </a:xfrm>
          <a:prstGeom prst="rect">
            <a:avLst/>
          </a:prstGeom>
        </p:spPr>
        <p:txBody>
          <a:bodyPr wrap="square">
            <a:spAutoFit/>
          </a:bodyPr>
          <a:lstStyle/>
          <a:p>
            <a:r>
              <a:rPr lang="de-CH" sz="2700" dirty="0">
                <a:latin typeface="Helvetica" pitchFamily="2" charset="0"/>
              </a:rPr>
              <a:t>Bauen in der Klimakrise</a:t>
            </a:r>
            <a:br>
              <a:rPr lang="de-CH" sz="2700" dirty="0">
                <a:latin typeface="Helvetica" pitchFamily="2" charset="0"/>
              </a:rPr>
            </a:br>
            <a:endParaRPr lang="de-CH" sz="2700" dirty="0">
              <a:latin typeface="Helvetica" pitchFamily="2" charset="0"/>
            </a:endParaRPr>
          </a:p>
          <a:p>
            <a:pPr marL="257175" indent="-257175">
              <a:buAutoNum type="arabicPeriod"/>
            </a:pPr>
            <a:r>
              <a:rPr lang="de-DE" sz="2700" dirty="0">
                <a:latin typeface="Helvetica" pitchFamily="2" charset="0"/>
              </a:rPr>
              <a:t>Vorstellung</a:t>
            </a:r>
          </a:p>
          <a:p>
            <a:pPr marL="257175" indent="-257175">
              <a:buAutoNum type="arabicPeriod"/>
            </a:pPr>
            <a:r>
              <a:rPr lang="de-DE" sz="2700" dirty="0">
                <a:solidFill>
                  <a:srgbClr val="FFC000"/>
                </a:solidFill>
                <a:latin typeface="Helvetica" pitchFamily="2" charset="0"/>
              </a:rPr>
              <a:t>Ausgangslage Klimakrise</a:t>
            </a:r>
          </a:p>
          <a:p>
            <a:pPr marL="257175" indent="-257175">
              <a:buAutoNum type="arabicPeriod"/>
            </a:pPr>
            <a:r>
              <a:rPr lang="de-DE" sz="2700" dirty="0">
                <a:solidFill>
                  <a:srgbClr val="FFC000"/>
                </a:solidFill>
                <a:latin typeface="Helvetica" pitchFamily="2" charset="0"/>
              </a:rPr>
              <a:t>Strategien/Beispiele</a:t>
            </a:r>
          </a:p>
          <a:p>
            <a:pPr marL="257175" indent="-257175">
              <a:buFontTx/>
              <a:buAutoNum type="arabicPeriod"/>
            </a:pPr>
            <a:r>
              <a:rPr lang="de-DE" sz="2700" dirty="0">
                <a:solidFill>
                  <a:srgbClr val="FFC000"/>
                </a:solidFill>
                <a:latin typeface="Helvetica" pitchFamily="2" charset="0"/>
              </a:rPr>
              <a:t>Umbauen statt abbrechen</a:t>
            </a:r>
          </a:p>
          <a:p>
            <a:pPr marL="257175" indent="-257175">
              <a:buAutoNum type="arabicPeriod"/>
            </a:pPr>
            <a:r>
              <a:rPr lang="de-DE" sz="2700" dirty="0">
                <a:solidFill>
                  <a:schemeClr val="accent4"/>
                </a:solidFill>
                <a:latin typeface="Helvetica" pitchFamily="2" charset="0"/>
              </a:rPr>
              <a:t>Ausblick auf die Gegenwart</a:t>
            </a:r>
          </a:p>
        </p:txBody>
      </p:sp>
      <p:sp>
        <p:nvSpPr>
          <p:cNvPr id="4" name="Fußzeilenplatzhalter 1">
            <a:extLst>
              <a:ext uri="{FF2B5EF4-FFF2-40B4-BE49-F238E27FC236}">
                <a16:creationId xmlns:a16="http://schemas.microsoft.com/office/drawing/2014/main" id="{80D090B3-3BF1-479E-ED42-1D501B5EACE2}"/>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91111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CEB96CA-5A64-79BF-08FD-F24B34459AFA}"/>
              </a:ext>
            </a:extLst>
          </p:cNvPr>
          <p:cNvSpPr/>
          <p:nvPr/>
        </p:nvSpPr>
        <p:spPr>
          <a:xfrm>
            <a:off x="113256" y="954266"/>
            <a:ext cx="8917488" cy="3000821"/>
          </a:xfrm>
          <a:prstGeom prst="rect">
            <a:avLst/>
          </a:prstGeom>
        </p:spPr>
        <p:txBody>
          <a:bodyPr wrap="square">
            <a:spAutoFit/>
          </a:bodyPr>
          <a:lstStyle/>
          <a:p>
            <a:r>
              <a:rPr lang="de-DE" sz="2700" dirty="0">
                <a:latin typeface="Helvetica" pitchFamily="2" charset="0"/>
              </a:rPr>
              <a:t>Bauen in der Klimakrise</a:t>
            </a:r>
            <a:br>
              <a:rPr lang="de-DE" sz="2700" dirty="0">
                <a:latin typeface="Helvetica" pitchFamily="2" charset="0"/>
              </a:rPr>
            </a:br>
            <a:endParaRPr lang="de-DE" sz="2700" dirty="0">
              <a:latin typeface="Helvetica" pitchFamily="2" charset="0"/>
            </a:endParaRPr>
          </a:p>
          <a:p>
            <a:pPr marL="257175" indent="-257175">
              <a:buAutoNum type="arabicPeriod"/>
            </a:pPr>
            <a:r>
              <a:rPr lang="de-DE" sz="2700" dirty="0">
                <a:solidFill>
                  <a:srgbClr val="FFC000"/>
                </a:solidFill>
                <a:latin typeface="Helvetica" pitchFamily="2" charset="0"/>
              </a:rPr>
              <a:t>Vorstellung</a:t>
            </a:r>
          </a:p>
          <a:p>
            <a:pPr marL="257175" indent="-257175">
              <a:buAutoNum type="arabicPeriod"/>
            </a:pPr>
            <a:r>
              <a:rPr lang="de-DE" sz="2700" dirty="0">
                <a:solidFill>
                  <a:srgbClr val="FFC000"/>
                </a:solidFill>
                <a:latin typeface="Helvetica" pitchFamily="2" charset="0"/>
              </a:rPr>
              <a:t>Ausgangslage Klimakrise</a:t>
            </a:r>
          </a:p>
          <a:p>
            <a:pPr marL="257175" indent="-257175">
              <a:buAutoNum type="arabicPeriod"/>
            </a:pPr>
            <a:r>
              <a:rPr lang="de-DE" sz="2700" dirty="0">
                <a:solidFill>
                  <a:srgbClr val="FFC000"/>
                </a:solidFill>
                <a:latin typeface="Helvetica" pitchFamily="2" charset="0"/>
              </a:rPr>
              <a:t>Strategien/Beispiele</a:t>
            </a:r>
          </a:p>
          <a:p>
            <a:pPr marL="257175" indent="-257175">
              <a:buFontTx/>
              <a:buAutoNum type="arabicPeriod"/>
            </a:pPr>
            <a:r>
              <a:rPr lang="de-DE" sz="2700" dirty="0">
                <a:solidFill>
                  <a:srgbClr val="FFC000"/>
                </a:solidFill>
                <a:latin typeface="Helvetica" pitchFamily="2" charset="0"/>
              </a:rPr>
              <a:t>Umbauen statt abbrechen</a:t>
            </a:r>
          </a:p>
          <a:p>
            <a:pPr marL="257175" indent="-257175">
              <a:buFontTx/>
              <a:buAutoNum type="arabicPeriod"/>
            </a:pPr>
            <a:r>
              <a:rPr lang="de-DE" sz="2700" dirty="0">
                <a:latin typeface="Helvetica" pitchFamily="2" charset="0"/>
              </a:rPr>
              <a:t> Ausblick auf die Gegenwart</a:t>
            </a:r>
          </a:p>
        </p:txBody>
      </p:sp>
      <p:sp>
        <p:nvSpPr>
          <p:cNvPr id="3" name="Fußzeilenplatzhalter 1">
            <a:extLst>
              <a:ext uri="{FF2B5EF4-FFF2-40B4-BE49-F238E27FC236}">
                <a16:creationId xmlns:a16="http://schemas.microsoft.com/office/drawing/2014/main" id="{F3371D58-3BEB-0376-DC93-29F740ED8AD2}"/>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08195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7B2261A1-0DB7-C74A-87AA-A455C37F6DB7}"/>
              </a:ext>
            </a:extLst>
          </p:cNvPr>
          <p:cNvSpPr txBox="1"/>
          <p:nvPr/>
        </p:nvSpPr>
        <p:spPr>
          <a:xfrm>
            <a:off x="113256" y="1298765"/>
            <a:ext cx="8018690" cy="3785652"/>
          </a:xfrm>
          <a:prstGeom prst="rect">
            <a:avLst/>
          </a:prstGeom>
          <a:noFill/>
        </p:spPr>
        <p:txBody>
          <a:bodyPr wrap="square">
            <a:spAutoFit/>
          </a:bodyPr>
          <a:lstStyle/>
          <a:p>
            <a:endParaRPr lang="de-CH" sz="15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endParaRPr>
          </a:p>
          <a:p>
            <a:r>
              <a:rPr lang="de-CH" sz="15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1. Die Schweiz ist gebaut</a:t>
            </a:r>
          </a:p>
          <a:p>
            <a:r>
              <a:rPr lang="de-CH" sz="1500" dirty="0">
                <a:latin typeface="Helvetica Neue" panose="02000503000000020004" pitchFamily="2" charset="0"/>
                <a:ea typeface="Helvetica Neue" panose="02000503000000020004" pitchFamily="2" charset="0"/>
                <a:cs typeface="Helvetica Neue" panose="02000503000000020004" pitchFamily="2" charset="0"/>
              </a:rPr>
              <a:t>Trotz aller Bemühungen hat das Bauen in den gegenwärtigen Verhältnissen (Marktsituation, Lieferketten, Normen, Erwartungen) die Emission von Treibhausgasen zur Folge. Es geht folglich darum, Nutzungen und Bedürfnisse innerhalb des Bestandes zu organisieren.</a:t>
            </a:r>
          </a:p>
          <a:p>
            <a:endParaRPr lang="de-CH" sz="1500" dirty="0">
              <a:latin typeface="Helvetica Neue" panose="02000503000000020004" pitchFamily="2" charset="0"/>
              <a:ea typeface="Helvetica Neue" panose="02000503000000020004" pitchFamily="2" charset="0"/>
              <a:cs typeface="Helvetica Neue" panose="02000503000000020004" pitchFamily="2" charset="0"/>
            </a:endParaRPr>
          </a:p>
          <a:p>
            <a:r>
              <a:rPr lang="de-CH" sz="15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rPr>
              <a:t>2. Die Bauwirtschaft wird dank entsprechender Vorgaben klimaneutral.</a:t>
            </a:r>
          </a:p>
          <a:p>
            <a:r>
              <a:rPr lang="de-CH" sz="1500" dirty="0">
                <a:latin typeface="Helvetica Neue" panose="02000503000000020004" pitchFamily="2" charset="0"/>
                <a:ea typeface="Helvetica Neue" panose="02000503000000020004" pitchFamily="2" charset="0"/>
                <a:cs typeface="Helvetica Neue" panose="02000503000000020004" pitchFamily="2" charset="0"/>
              </a:rPr>
              <a:t>Nur unter dem Schutz und dem Druck verbindlicher Vorgaben wird sich in der Schweiz eine CO2-neutrale Bauwirtschaft entwickeln. Wenn nicht mehr anders als klimagerecht gebaut werden darf, wird der Markt sich entsprechend anpassen.</a:t>
            </a:r>
          </a:p>
          <a:p>
            <a:endParaRPr lang="de-CH" sz="1500" dirty="0">
              <a:latin typeface="Helvetica Neue" panose="02000503000000020004" pitchFamily="2" charset="0"/>
              <a:ea typeface="Helvetica Neue" panose="02000503000000020004" pitchFamily="2" charset="0"/>
              <a:cs typeface="Helvetica Neue" panose="02000503000000020004" pitchFamily="2" charset="0"/>
            </a:endParaRPr>
          </a:p>
          <a:p>
            <a:r>
              <a:rPr lang="de-CH" sz="1500" b="1" dirty="0">
                <a:solidFill>
                  <a:srgbClr val="FFC000"/>
                </a:solidFill>
                <a:latin typeface="Helvetica" pitchFamily="2" charset="0"/>
              </a:rPr>
              <a:t>3. Passen wir uns an</a:t>
            </a:r>
            <a:endParaRPr lang="de-CH" sz="1500" i="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endParaRPr>
          </a:p>
          <a:p>
            <a:r>
              <a:rPr lang="de-CH" sz="1500" dirty="0">
                <a:latin typeface="Helvetica Neue" panose="02000503000000020004" pitchFamily="2" charset="0"/>
                <a:ea typeface="Helvetica Neue" panose="02000503000000020004" pitchFamily="2" charset="0"/>
                <a:cs typeface="Helvetica Neue" panose="02000503000000020004" pitchFamily="2" charset="0"/>
              </a:rPr>
              <a:t>Die Wahrscheinlichkeit, dass wir die Überschreitung globaler Klima-Kipppunkte noch vermeiden können, ist verschwindend klein. Es geht folglich darum, uns für ein möglichst gutes Leben mit der Krise vorzubereiten. </a:t>
            </a:r>
          </a:p>
          <a:p>
            <a:endParaRPr lang="de-CH" sz="15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ußzeilenplatzhalter 1">
            <a:extLst>
              <a:ext uri="{FF2B5EF4-FFF2-40B4-BE49-F238E27FC236}">
                <a16:creationId xmlns:a16="http://schemas.microsoft.com/office/drawing/2014/main" id="{A12FDA69-B318-CDA6-2075-BA9D3D3E9260}"/>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971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9E6AF55-3CFE-68DD-05BF-74D8E7F86927}"/>
              </a:ext>
            </a:extLst>
          </p:cNvPr>
          <p:cNvSpPr/>
          <p:nvPr/>
        </p:nvSpPr>
        <p:spPr>
          <a:xfrm>
            <a:off x="113256" y="137139"/>
            <a:ext cx="8917488" cy="323165"/>
          </a:xfrm>
          <a:prstGeom prst="rect">
            <a:avLst/>
          </a:prstGeom>
        </p:spPr>
        <p:txBody>
          <a:bodyPr wrap="square">
            <a:spAutoFit/>
          </a:bodyPr>
          <a:lstStyle/>
          <a:p>
            <a:r>
              <a:rPr lang="de-DE" sz="1500" dirty="0">
                <a:latin typeface="Helvetica" pitchFamily="2" charset="0"/>
              </a:rPr>
              <a:t>Die Schweiz ist gebaut: Gebietsentwicklung Kleinmatt-/</a:t>
            </a:r>
            <a:r>
              <a:rPr lang="de-DE" sz="1500" dirty="0" err="1">
                <a:latin typeface="Helvetica" pitchFamily="2" charset="0"/>
              </a:rPr>
              <a:t>Bireggstrasse</a:t>
            </a:r>
            <a:endParaRPr lang="de-DE" sz="1500" dirty="0">
              <a:latin typeface="Helvetica" pitchFamily="2" charset="0"/>
            </a:endParaRPr>
          </a:p>
        </p:txBody>
      </p:sp>
      <p:pic>
        <p:nvPicPr>
          <p:cNvPr id="6" name="Grafik 5">
            <a:extLst>
              <a:ext uri="{FF2B5EF4-FFF2-40B4-BE49-F238E27FC236}">
                <a16:creationId xmlns:a16="http://schemas.microsoft.com/office/drawing/2014/main" id="{6E4EE949-C38C-8F6A-6C93-E7EBD4527B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841960"/>
            <a:ext cx="4765697" cy="3194941"/>
          </a:xfrm>
          <a:prstGeom prst="rect">
            <a:avLst/>
          </a:prstGeom>
        </p:spPr>
      </p:pic>
      <p:pic>
        <p:nvPicPr>
          <p:cNvPr id="10" name="Grafik 9">
            <a:extLst>
              <a:ext uri="{FF2B5EF4-FFF2-40B4-BE49-F238E27FC236}">
                <a16:creationId xmlns:a16="http://schemas.microsoft.com/office/drawing/2014/main" id="{1D46179E-0C1F-95F7-CCF1-8A80082971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6836" y="1081248"/>
            <a:ext cx="4197164" cy="4370165"/>
          </a:xfrm>
          <a:prstGeom prst="rect">
            <a:avLst/>
          </a:prstGeom>
        </p:spPr>
      </p:pic>
      <p:cxnSp>
        <p:nvCxnSpPr>
          <p:cNvPr id="11" name="Gerade Verbindung 10">
            <a:extLst>
              <a:ext uri="{FF2B5EF4-FFF2-40B4-BE49-F238E27FC236}">
                <a16:creationId xmlns:a16="http://schemas.microsoft.com/office/drawing/2014/main" id="{89B07391-4DB2-A24B-88AB-7863F1396A7F}"/>
              </a:ext>
            </a:extLst>
          </p:cNvPr>
          <p:cNvCxnSpPr>
            <a:cxnSpLocks/>
          </p:cNvCxnSpPr>
          <p:nvPr/>
        </p:nvCxnSpPr>
        <p:spPr>
          <a:xfrm>
            <a:off x="6883091" y="3590170"/>
            <a:ext cx="1237785"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24E9CD0A-2C25-0983-432E-F0950C89801C}"/>
              </a:ext>
            </a:extLst>
          </p:cNvPr>
          <p:cNvCxnSpPr>
            <a:cxnSpLocks/>
          </p:cNvCxnSpPr>
          <p:nvPr/>
        </p:nvCxnSpPr>
        <p:spPr>
          <a:xfrm>
            <a:off x="6883090" y="4406997"/>
            <a:ext cx="1563959"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945B667F-95B6-69EB-E226-9993F58B114F}"/>
              </a:ext>
            </a:extLst>
          </p:cNvPr>
          <p:cNvSpPr/>
          <p:nvPr/>
        </p:nvSpPr>
        <p:spPr>
          <a:xfrm>
            <a:off x="4946836" y="5359584"/>
            <a:ext cx="2454312" cy="553998"/>
          </a:xfrm>
          <a:prstGeom prst="rect">
            <a:avLst/>
          </a:prstGeom>
        </p:spPr>
        <p:txBody>
          <a:bodyPr wrap="square">
            <a:spAutoFit/>
          </a:bodyPr>
          <a:lstStyle/>
          <a:p>
            <a:r>
              <a:rPr lang="de-DE" sz="1500" dirty="0">
                <a:latin typeface="Helvetica" pitchFamily="2" charset="0"/>
              </a:rPr>
              <a:t>2024 Start Dialogverfahren</a:t>
            </a:r>
          </a:p>
        </p:txBody>
      </p:sp>
      <p:cxnSp>
        <p:nvCxnSpPr>
          <p:cNvPr id="4" name="Gerade Verbindung 3">
            <a:extLst>
              <a:ext uri="{FF2B5EF4-FFF2-40B4-BE49-F238E27FC236}">
                <a16:creationId xmlns:a16="http://schemas.microsoft.com/office/drawing/2014/main" id="{603905FD-ADF7-332B-5D94-7ACC950A5FFF}"/>
              </a:ext>
            </a:extLst>
          </p:cNvPr>
          <p:cNvCxnSpPr>
            <a:cxnSpLocks/>
          </p:cNvCxnSpPr>
          <p:nvPr/>
        </p:nvCxnSpPr>
        <p:spPr>
          <a:xfrm>
            <a:off x="163830" y="437221"/>
            <a:ext cx="594514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Fußzeilenplatzhalter 1">
            <a:extLst>
              <a:ext uri="{FF2B5EF4-FFF2-40B4-BE49-F238E27FC236}">
                <a16:creationId xmlns:a16="http://schemas.microsoft.com/office/drawing/2014/main" id="{8BCFDCB4-3A12-4405-B6B6-20DE5369BF37}"/>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baubüro</a:t>
            </a:r>
            <a:r>
              <a:rPr lang="de-CH" sz="800" dirty="0">
                <a:latin typeface="Helvetica Neue" panose="02000503000000020004" pitchFamily="2" charset="0"/>
                <a:ea typeface="Helvetica Neue" panose="02000503000000020004" pitchFamily="2" charset="0"/>
                <a:cs typeface="Helvetica Neue" panose="02000503000000020004" pitchFamily="2" charset="0"/>
              </a:rPr>
              <a:t> in situ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ag</a:t>
            </a:r>
            <a:r>
              <a:rPr lang="de-CH" sz="800" dirty="0">
                <a:latin typeface="Helvetica Neue" panose="02000503000000020004" pitchFamily="2" charset="0"/>
                <a:ea typeface="Helvetica Neue" panose="02000503000000020004" pitchFamily="2" charset="0"/>
                <a:cs typeface="Helvetica Neue" panose="02000503000000020004" pitchFamily="2" charset="0"/>
              </a:rPr>
              <a:t> || Andreas Haug,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dipl.</a:t>
            </a:r>
            <a:r>
              <a:rPr lang="de-CH" sz="800" dirty="0">
                <a:latin typeface="Helvetica Neue" panose="02000503000000020004" pitchFamily="2" charset="0"/>
                <a:ea typeface="Helvetica Neue" panose="02000503000000020004" pitchFamily="2" charset="0"/>
                <a:cs typeface="Helvetica Neue" panose="02000503000000020004" pitchFamily="2" charset="0"/>
              </a:rPr>
              <a:t> Architekt ETH SIA – Quelle: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Neubad</a:t>
            </a:r>
            <a:r>
              <a:rPr lang="de-CH" sz="800" dirty="0">
                <a:latin typeface="Helvetica Neue" panose="02000503000000020004" pitchFamily="2" charset="0"/>
                <a:ea typeface="Helvetica Neue" panose="02000503000000020004" pitchFamily="2" charset="0"/>
                <a:cs typeface="Helvetica Neue" panose="02000503000000020004" pitchFamily="2" charset="0"/>
              </a:rPr>
              <a:t>, Stadt Luzern</a:t>
            </a:r>
          </a:p>
        </p:txBody>
      </p:sp>
    </p:spTree>
    <p:extLst>
      <p:ext uri="{BB962C8B-B14F-4D97-AF65-F5344CB8AC3E}">
        <p14:creationId xmlns:p14="http://schemas.microsoft.com/office/powerpoint/2010/main" val="3882536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E6F810CC-E9AA-2CFB-2F07-9ED92EA2AB9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796"/>
          <a:stretch/>
        </p:blipFill>
        <p:spPr>
          <a:xfrm>
            <a:off x="0" y="878981"/>
            <a:ext cx="9144000" cy="5412177"/>
          </a:xfrm>
          <a:prstGeom prst="rect">
            <a:avLst/>
          </a:prstGeom>
        </p:spPr>
      </p:pic>
      <p:sp>
        <p:nvSpPr>
          <p:cNvPr id="2" name="Rechteck 1">
            <a:extLst>
              <a:ext uri="{FF2B5EF4-FFF2-40B4-BE49-F238E27FC236}">
                <a16:creationId xmlns:a16="http://schemas.microsoft.com/office/drawing/2014/main" id="{69E6AF55-3CFE-68DD-05BF-74D8E7F86927}"/>
              </a:ext>
            </a:extLst>
          </p:cNvPr>
          <p:cNvSpPr/>
          <p:nvPr/>
        </p:nvSpPr>
        <p:spPr>
          <a:xfrm>
            <a:off x="113256" y="107951"/>
            <a:ext cx="8917488" cy="323165"/>
          </a:xfrm>
          <a:prstGeom prst="rect">
            <a:avLst/>
          </a:prstGeom>
        </p:spPr>
        <p:txBody>
          <a:bodyPr wrap="square">
            <a:spAutoFit/>
          </a:bodyPr>
          <a:lstStyle/>
          <a:p>
            <a:r>
              <a:rPr lang="de-DE" sz="1500" dirty="0">
                <a:latin typeface="Helvetica" pitchFamily="2" charset="0"/>
              </a:rPr>
              <a:t>Passen wir uns an - </a:t>
            </a:r>
            <a:r>
              <a:rPr lang="de-DE" sz="1500" dirty="0" err="1">
                <a:latin typeface="Helvetica" pitchFamily="2" charset="0"/>
              </a:rPr>
              <a:t>Klimaschutzmassnahmen</a:t>
            </a:r>
            <a:r>
              <a:rPr lang="de-DE" sz="1500" dirty="0">
                <a:latin typeface="Helvetica" pitchFamily="2" charset="0"/>
              </a:rPr>
              <a:t> Stadt Luzern</a:t>
            </a:r>
          </a:p>
        </p:txBody>
      </p:sp>
      <p:cxnSp>
        <p:nvCxnSpPr>
          <p:cNvPr id="19" name="Gerade Verbindung 18">
            <a:extLst>
              <a:ext uri="{FF2B5EF4-FFF2-40B4-BE49-F238E27FC236}">
                <a16:creationId xmlns:a16="http://schemas.microsoft.com/office/drawing/2014/main" id="{1B0D1117-CD42-AB30-2CDA-BAEAE6586A14}"/>
              </a:ext>
            </a:extLst>
          </p:cNvPr>
          <p:cNvCxnSpPr>
            <a:cxnSpLocks/>
          </p:cNvCxnSpPr>
          <p:nvPr/>
        </p:nvCxnSpPr>
        <p:spPr>
          <a:xfrm>
            <a:off x="2509736" y="5190626"/>
            <a:ext cx="2290865"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689BD7D7-62D2-9604-532C-327C326DBACD}"/>
              </a:ext>
            </a:extLst>
          </p:cNvPr>
          <p:cNvCxnSpPr>
            <a:cxnSpLocks/>
          </p:cNvCxnSpPr>
          <p:nvPr/>
        </p:nvCxnSpPr>
        <p:spPr>
          <a:xfrm>
            <a:off x="857577" y="5387017"/>
            <a:ext cx="3943023"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5D4AF195-B062-8FA8-833A-9846E87AEE9D}"/>
              </a:ext>
            </a:extLst>
          </p:cNvPr>
          <p:cNvCxnSpPr>
            <a:cxnSpLocks/>
          </p:cNvCxnSpPr>
          <p:nvPr/>
        </p:nvCxnSpPr>
        <p:spPr>
          <a:xfrm>
            <a:off x="857577" y="5572319"/>
            <a:ext cx="1175504"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F5118019-1C63-2195-47A9-CA620218BF5A}"/>
              </a:ext>
            </a:extLst>
          </p:cNvPr>
          <p:cNvCxnSpPr>
            <a:cxnSpLocks/>
          </p:cNvCxnSpPr>
          <p:nvPr/>
        </p:nvCxnSpPr>
        <p:spPr>
          <a:xfrm>
            <a:off x="163830" y="408033"/>
            <a:ext cx="510856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Fußzeilenplatzhalter 1">
            <a:extLst>
              <a:ext uri="{FF2B5EF4-FFF2-40B4-BE49-F238E27FC236}">
                <a16:creationId xmlns:a16="http://schemas.microsoft.com/office/drawing/2014/main" id="{706B56D6-3BFD-6B4F-EDDB-1ABFE0121DD5}"/>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baubüro</a:t>
            </a:r>
            <a:r>
              <a:rPr lang="de-CH" sz="800" dirty="0">
                <a:latin typeface="Helvetica Neue" panose="02000503000000020004" pitchFamily="2" charset="0"/>
                <a:ea typeface="Helvetica Neue" panose="02000503000000020004" pitchFamily="2" charset="0"/>
                <a:cs typeface="Helvetica Neue" panose="02000503000000020004" pitchFamily="2" charset="0"/>
              </a:rPr>
              <a:t> in situ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ag</a:t>
            </a:r>
            <a:r>
              <a:rPr lang="de-CH" sz="800" dirty="0">
                <a:latin typeface="Helvetica Neue" panose="02000503000000020004" pitchFamily="2" charset="0"/>
                <a:ea typeface="Helvetica Neue" panose="02000503000000020004" pitchFamily="2" charset="0"/>
                <a:cs typeface="Helvetica Neue" panose="02000503000000020004" pitchFamily="2" charset="0"/>
              </a:rPr>
              <a:t> || Andreas Haug,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dipl.</a:t>
            </a:r>
            <a:r>
              <a:rPr lang="de-CH" sz="800" dirty="0">
                <a:latin typeface="Helvetica Neue" panose="02000503000000020004" pitchFamily="2" charset="0"/>
                <a:ea typeface="Helvetica Neue" panose="02000503000000020004" pitchFamily="2" charset="0"/>
                <a:cs typeface="Helvetica Neue" panose="02000503000000020004" pitchFamily="2" charset="0"/>
              </a:rPr>
              <a:t> Architekt ETH SIA – Quelle: Stadt Luzern</a:t>
            </a:r>
          </a:p>
        </p:txBody>
      </p:sp>
    </p:spTree>
    <p:extLst>
      <p:ext uri="{BB962C8B-B14F-4D97-AF65-F5344CB8AC3E}">
        <p14:creationId xmlns:p14="http://schemas.microsoft.com/office/powerpoint/2010/main" val="2038008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9E6AF55-3CFE-68DD-05BF-74D8E7F86927}"/>
              </a:ext>
            </a:extLst>
          </p:cNvPr>
          <p:cNvSpPr/>
          <p:nvPr/>
        </p:nvSpPr>
        <p:spPr>
          <a:xfrm>
            <a:off x="113256" y="127409"/>
            <a:ext cx="8917488" cy="323165"/>
          </a:xfrm>
          <a:prstGeom prst="rect">
            <a:avLst/>
          </a:prstGeom>
        </p:spPr>
        <p:txBody>
          <a:bodyPr wrap="square">
            <a:spAutoFit/>
          </a:bodyPr>
          <a:lstStyle/>
          <a:p>
            <a:r>
              <a:rPr lang="de-DE" sz="1500" dirty="0">
                <a:latin typeface="Helvetica" pitchFamily="2" charset="0"/>
              </a:rPr>
              <a:t>Passen wir uns an - Schwammstadt Basel, Bern, Luzern</a:t>
            </a:r>
          </a:p>
        </p:txBody>
      </p:sp>
      <p:cxnSp>
        <p:nvCxnSpPr>
          <p:cNvPr id="25" name="Gerade Verbindung 24">
            <a:extLst>
              <a:ext uri="{FF2B5EF4-FFF2-40B4-BE49-F238E27FC236}">
                <a16:creationId xmlns:a16="http://schemas.microsoft.com/office/drawing/2014/main" id="{F5118019-1C63-2195-47A9-CA620218BF5A}"/>
              </a:ext>
            </a:extLst>
          </p:cNvPr>
          <p:cNvCxnSpPr>
            <a:cxnSpLocks/>
          </p:cNvCxnSpPr>
          <p:nvPr/>
        </p:nvCxnSpPr>
        <p:spPr>
          <a:xfrm>
            <a:off x="163830" y="427491"/>
            <a:ext cx="4845915"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9" name="Gruppieren 8">
            <a:extLst>
              <a:ext uri="{FF2B5EF4-FFF2-40B4-BE49-F238E27FC236}">
                <a16:creationId xmlns:a16="http://schemas.microsoft.com/office/drawing/2014/main" id="{164365B2-EF48-51D4-16FB-09C68C99E8F8}"/>
              </a:ext>
            </a:extLst>
          </p:cNvPr>
          <p:cNvGrpSpPr/>
          <p:nvPr/>
        </p:nvGrpSpPr>
        <p:grpSpPr>
          <a:xfrm>
            <a:off x="3035030" y="1542752"/>
            <a:ext cx="6108970" cy="4780227"/>
            <a:chOff x="3035030" y="857250"/>
            <a:chExt cx="6108970" cy="4780227"/>
          </a:xfrm>
        </p:grpSpPr>
        <p:pic>
          <p:nvPicPr>
            <p:cNvPr id="3" name="Grafik 2">
              <a:extLst>
                <a:ext uri="{FF2B5EF4-FFF2-40B4-BE49-F238E27FC236}">
                  <a16:creationId xmlns:a16="http://schemas.microsoft.com/office/drawing/2014/main" id="{E2FD0B22-8ABC-B683-70FC-6D7F7BFB17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35030" y="857250"/>
              <a:ext cx="6108970" cy="4780227"/>
            </a:xfrm>
            <a:prstGeom prst="rect">
              <a:avLst/>
            </a:prstGeom>
          </p:spPr>
        </p:pic>
        <p:pic>
          <p:nvPicPr>
            <p:cNvPr id="4" name="Grafik 3">
              <a:extLst>
                <a:ext uri="{FF2B5EF4-FFF2-40B4-BE49-F238E27FC236}">
                  <a16:creationId xmlns:a16="http://schemas.microsoft.com/office/drawing/2014/main" id="{E407D51E-324E-A3A8-D7ED-5A412E553F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0647" y="3348123"/>
              <a:ext cx="5829300" cy="2014877"/>
            </a:xfrm>
            <a:prstGeom prst="rect">
              <a:avLst/>
            </a:prstGeom>
          </p:spPr>
        </p:pic>
      </p:grpSp>
      <p:sp>
        <p:nvSpPr>
          <p:cNvPr id="8" name="Textfeld 7">
            <a:extLst>
              <a:ext uri="{FF2B5EF4-FFF2-40B4-BE49-F238E27FC236}">
                <a16:creationId xmlns:a16="http://schemas.microsoft.com/office/drawing/2014/main" id="{DAE2D48E-C827-C947-AE3D-6746A123C91C}"/>
              </a:ext>
            </a:extLst>
          </p:cNvPr>
          <p:cNvSpPr txBox="1"/>
          <p:nvPr/>
        </p:nvSpPr>
        <p:spPr>
          <a:xfrm>
            <a:off x="113256" y="1298764"/>
            <a:ext cx="2921774" cy="4016484"/>
          </a:xfrm>
          <a:prstGeom prst="rect">
            <a:avLst/>
          </a:prstGeom>
          <a:noFill/>
        </p:spPr>
        <p:txBody>
          <a:bodyPr wrap="square">
            <a:spAutoFit/>
          </a:bodyPr>
          <a:lstStyle/>
          <a:p>
            <a:endParaRPr lang="de-CH" sz="1500" b="1" dirty="0">
              <a:solidFill>
                <a:srgbClr val="FFC000"/>
              </a:solidFill>
              <a:latin typeface="Helvetica Neue" panose="02000503000000020004" pitchFamily="2" charset="0"/>
              <a:ea typeface="Helvetica Neue" panose="02000503000000020004" pitchFamily="2" charset="0"/>
              <a:cs typeface="Helvetica Neue" panose="02000503000000020004" pitchFamily="2" charset="0"/>
            </a:endParaRPr>
          </a:p>
          <a:p>
            <a:pPr marL="257175" indent="-257175">
              <a:buFont typeface="Arial" panose="020B0604020202020204" pitchFamily="34" charset="0"/>
              <a:buChar char="•"/>
            </a:pPr>
            <a:r>
              <a:rPr lang="de-CH" sz="1500" dirty="0">
                <a:latin typeface="Helvetica Neue" panose="02000503000000020004" pitchFamily="2" charset="0"/>
                <a:ea typeface="Helvetica Neue" panose="02000503000000020004" pitchFamily="2" charset="0"/>
                <a:cs typeface="Helvetica Neue" panose="02000503000000020004" pitchFamily="2" charset="0"/>
              </a:rPr>
              <a:t>Erste Tests im Gange</a:t>
            </a:r>
          </a:p>
          <a:p>
            <a:pPr marL="257175" indent="-257175">
              <a:buFont typeface="Arial" panose="020B0604020202020204" pitchFamily="34" charset="0"/>
              <a:buChar char="•"/>
            </a:pPr>
            <a:r>
              <a:rPr lang="de-CH" sz="1500" dirty="0">
                <a:latin typeface="Helvetica Neue" panose="02000503000000020004" pitchFamily="2" charset="0"/>
                <a:ea typeface="Helvetica Neue" panose="02000503000000020004" pitchFamily="2" charset="0"/>
                <a:cs typeface="Helvetica Neue" panose="02000503000000020004" pitchFamily="2" charset="0"/>
              </a:rPr>
              <a:t>Temperaturreduktion an Hitzetagen</a:t>
            </a:r>
          </a:p>
          <a:p>
            <a:pPr marL="257175" indent="-257175">
              <a:buFont typeface="Arial" panose="020B0604020202020204" pitchFamily="34" charset="0"/>
              <a:buChar char="•"/>
            </a:pPr>
            <a:r>
              <a:rPr lang="de-CH" sz="1500" dirty="0">
                <a:latin typeface="Helvetica Neue" panose="02000503000000020004" pitchFamily="2" charset="0"/>
                <a:ea typeface="Helvetica Neue" panose="02000503000000020004" pitchFamily="2" charset="0"/>
                <a:cs typeface="Helvetica Neue" panose="02000503000000020004" pitchFamily="2" charset="0"/>
              </a:rPr>
              <a:t>Beitrag Biodiversität</a:t>
            </a:r>
          </a:p>
          <a:p>
            <a:pPr marL="257175" indent="-257175">
              <a:buFont typeface="Arial" panose="020B0604020202020204" pitchFamily="34" charset="0"/>
              <a:buChar char="•"/>
            </a:pPr>
            <a:r>
              <a:rPr lang="de-CH" sz="1500" dirty="0">
                <a:latin typeface="Helvetica Neue" panose="02000503000000020004" pitchFamily="2" charset="0"/>
                <a:ea typeface="Helvetica Neue" panose="02000503000000020004" pitchFamily="2" charset="0"/>
                <a:cs typeface="Helvetica Neue" panose="02000503000000020004" pitchFamily="2" charset="0"/>
              </a:rPr>
              <a:t>Spitzenbrecher Abwasser bei Starkniederschlägen</a:t>
            </a:r>
          </a:p>
          <a:p>
            <a:pPr marL="257175" indent="-257175">
              <a:buFont typeface="Arial" panose="020B0604020202020204" pitchFamily="34" charset="0"/>
              <a:buChar char="•"/>
            </a:pPr>
            <a:r>
              <a:rPr lang="de-CH" sz="1500" dirty="0">
                <a:latin typeface="Helvetica Neue" panose="02000503000000020004" pitchFamily="2" charset="0"/>
                <a:ea typeface="Helvetica Neue" panose="02000503000000020004" pitchFamily="2" charset="0"/>
                <a:cs typeface="Helvetica Neue" panose="02000503000000020004" pitchFamily="2" charset="0"/>
              </a:rPr>
              <a:t>Aufbau auf versiegelten Flächen</a:t>
            </a:r>
          </a:p>
          <a:p>
            <a:pPr marL="257175" indent="-257175">
              <a:buFont typeface="Arial" panose="020B0604020202020204" pitchFamily="34" charset="0"/>
              <a:buChar char="•"/>
            </a:pPr>
            <a:r>
              <a:rPr lang="de-CH" sz="1500" dirty="0">
                <a:latin typeface="Helvetica Neue" panose="02000503000000020004" pitchFamily="2" charset="0"/>
                <a:ea typeface="Helvetica Neue" panose="02000503000000020004" pitchFamily="2" charset="0"/>
                <a:cs typeface="Helvetica Neue" panose="02000503000000020004" pitchFamily="2" charset="0"/>
              </a:rPr>
              <a:t>Planung durch Denkstatt und weitere, zusammen mit städtischen Betrieben</a:t>
            </a:r>
          </a:p>
          <a:p>
            <a:pPr marL="257175" indent="-257175">
              <a:buFont typeface="Arial" panose="020B0604020202020204" pitchFamily="34" charset="0"/>
              <a:buChar char="•"/>
            </a:pPr>
            <a:endParaRPr lang="de-CH" sz="1500" dirty="0">
              <a:latin typeface="Helvetica Neue" panose="02000503000000020004" pitchFamily="2" charset="0"/>
              <a:ea typeface="Helvetica Neue" panose="02000503000000020004" pitchFamily="2" charset="0"/>
              <a:cs typeface="Helvetica Neue" panose="02000503000000020004" pitchFamily="2" charset="0"/>
            </a:endParaRPr>
          </a:p>
          <a:p>
            <a:r>
              <a:rPr lang="de-CH" sz="1500" dirty="0">
                <a:latin typeface="Helvetica Neue" panose="02000503000000020004" pitchFamily="2" charset="0"/>
                <a:ea typeface="Helvetica Neue" panose="02000503000000020004" pitchFamily="2" charset="0"/>
                <a:cs typeface="Helvetica Neue" panose="02000503000000020004" pitchFamily="2" charset="0"/>
              </a:rPr>
              <a:t>Unversiegelte Flächen natürlich idealer, aber schnell realisierbarer Beitrag. </a:t>
            </a:r>
          </a:p>
          <a:p>
            <a:endParaRPr lang="de-CH" sz="15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Fußzeilenplatzhalter 1">
            <a:extLst>
              <a:ext uri="{FF2B5EF4-FFF2-40B4-BE49-F238E27FC236}">
                <a16:creationId xmlns:a16="http://schemas.microsoft.com/office/drawing/2014/main" id="{8E090DE6-8B88-562A-2513-9F86BEAB047B}"/>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800" dirty="0">
                <a:latin typeface="Helvetica Neue" panose="02000503000000020004" pitchFamily="2" charset="0"/>
                <a:ea typeface="Helvetica Neue" panose="02000503000000020004" pitchFamily="2" charset="0"/>
                <a:cs typeface="Helvetica Neue" panose="02000503000000020004" pitchFamily="2" charset="0"/>
              </a:rPr>
              <a: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baubüro</a:t>
            </a:r>
            <a:r>
              <a:rPr lang="de-CH" sz="800" dirty="0">
                <a:latin typeface="Helvetica Neue" panose="02000503000000020004" pitchFamily="2" charset="0"/>
                <a:ea typeface="Helvetica Neue" panose="02000503000000020004" pitchFamily="2" charset="0"/>
                <a:cs typeface="Helvetica Neue" panose="02000503000000020004" pitchFamily="2" charset="0"/>
              </a:rPr>
              <a:t> in situ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ag</a:t>
            </a:r>
            <a:r>
              <a:rPr lang="de-CH" sz="800" dirty="0">
                <a:latin typeface="Helvetica Neue" panose="02000503000000020004" pitchFamily="2" charset="0"/>
                <a:ea typeface="Helvetica Neue" panose="02000503000000020004" pitchFamily="2" charset="0"/>
                <a:cs typeface="Helvetica Neue" panose="02000503000000020004" pitchFamily="2" charset="0"/>
              </a:rPr>
              <a:t> || Andreas Haug,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dipl.</a:t>
            </a:r>
            <a:r>
              <a:rPr lang="de-CH" sz="800" dirty="0">
                <a:latin typeface="Helvetica Neue" panose="02000503000000020004" pitchFamily="2" charset="0"/>
                <a:ea typeface="Helvetica Neue" panose="02000503000000020004" pitchFamily="2" charset="0"/>
                <a:cs typeface="Helvetica Neue" panose="02000503000000020004" pitchFamily="2" charset="0"/>
              </a:rPr>
              <a:t> Architekt ETH SIA – Quelle: Denkstatt </a:t>
            </a:r>
            <a:r>
              <a:rPr lang="de-CH" sz="800" dirty="0" err="1">
                <a:latin typeface="Helvetica Neue" panose="02000503000000020004" pitchFamily="2" charset="0"/>
                <a:ea typeface="Helvetica Neue" panose="02000503000000020004" pitchFamily="2" charset="0"/>
                <a:cs typeface="Helvetica Neue" panose="02000503000000020004" pitchFamily="2" charset="0"/>
              </a:rPr>
              <a:t>sàrl</a:t>
            </a:r>
            <a:endParaRPr lang="de-CH" sz="8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293148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65CF6C1-D1DB-A9CD-3D6D-ACCC461FA5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5" b="-308"/>
          <a:stretch/>
        </p:blipFill>
        <p:spPr>
          <a:xfrm>
            <a:off x="0" y="0"/>
            <a:ext cx="9144000" cy="6492875"/>
          </a:xfrm>
          <a:prstGeom prst="rect">
            <a:avLst/>
          </a:prstGeom>
        </p:spPr>
      </p:pic>
      <p:sp>
        <p:nvSpPr>
          <p:cNvPr id="6" name="Fußzeilenplatzhalter 1">
            <a:extLst>
              <a:ext uri="{FF2B5EF4-FFF2-40B4-BE49-F238E27FC236}">
                <a16:creationId xmlns:a16="http://schemas.microsoft.com/office/drawing/2014/main" id="{EED37392-CFFF-C7C5-3FB9-6150D15D823F}"/>
              </a:ext>
            </a:extLst>
          </p:cNvPr>
          <p:cNvSpPr txBox="1">
            <a:spLocks/>
          </p:cNvSpPr>
          <p:nvPr/>
        </p:nvSpPr>
        <p:spPr>
          <a:xfrm>
            <a:off x="0" y="6492875"/>
            <a:ext cx="71723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0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0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53305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D5BDC87-BEE7-4D7F-919E-3AE2DEECE4E2}"/>
              </a:ext>
            </a:extLst>
          </p:cNvPr>
          <p:cNvSpPr>
            <a:spLocks noGrp="1"/>
          </p:cNvSpPr>
          <p:nvPr>
            <p:ph type="title"/>
          </p:nvPr>
        </p:nvSpPr>
        <p:spPr/>
        <p:txBody>
          <a:bodyPr/>
          <a:lstStyle/>
          <a:p>
            <a:r>
              <a:rPr lang="de-CH" dirty="0">
                <a:solidFill>
                  <a:schemeClr val="accent5">
                    <a:lumMod val="75000"/>
                  </a:schemeClr>
                </a:solidFill>
              </a:rPr>
              <a:t>Fragen</a:t>
            </a:r>
          </a:p>
        </p:txBody>
      </p:sp>
      <p:sp>
        <p:nvSpPr>
          <p:cNvPr id="4" name="Textplatzhalter 3">
            <a:extLst>
              <a:ext uri="{FF2B5EF4-FFF2-40B4-BE49-F238E27FC236}">
                <a16:creationId xmlns:a16="http://schemas.microsoft.com/office/drawing/2014/main" id="{8BBFEDD5-317F-44B4-A4F4-2C9FE052AB6C}"/>
              </a:ext>
            </a:extLst>
          </p:cNvPr>
          <p:cNvSpPr>
            <a:spLocks noGrp="1"/>
          </p:cNvSpPr>
          <p:nvPr>
            <p:ph type="body" sz="quarter" idx="10"/>
          </p:nvPr>
        </p:nvSpPr>
        <p:spPr/>
        <p:txBody>
          <a:bodyPr/>
          <a:lstStyle/>
          <a:p>
            <a:pPr marL="342900" indent="-342900">
              <a:buFont typeface="Wingdings" panose="05000000000000000000" pitchFamily="2" charset="2"/>
              <a:buChar char="Ø"/>
            </a:pPr>
            <a:endParaRPr lang="de-CH" dirty="0"/>
          </a:p>
          <a:p>
            <a:pPr marL="342900" indent="-342900">
              <a:buFont typeface="Wingdings" panose="05000000000000000000" pitchFamily="2" charset="2"/>
              <a:buChar char="Ø"/>
            </a:pPr>
            <a:endParaRPr lang="de-CH" dirty="0"/>
          </a:p>
          <a:p>
            <a:pPr marL="342900" indent="-342900">
              <a:buFont typeface="Wingdings" panose="05000000000000000000" pitchFamily="2" charset="2"/>
              <a:buChar char="Ø"/>
            </a:pPr>
            <a:endParaRPr lang="de-CH" dirty="0"/>
          </a:p>
        </p:txBody>
      </p:sp>
      <p:pic>
        <p:nvPicPr>
          <p:cNvPr id="5" name="Grafik 4" descr="Fragen mit einfarbiger Füllung">
            <a:extLst>
              <a:ext uri="{FF2B5EF4-FFF2-40B4-BE49-F238E27FC236}">
                <a16:creationId xmlns:a16="http://schemas.microsoft.com/office/drawing/2014/main" id="{EB486A86-2BDD-4217-9F1C-B9F2CFDBFE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93621" y="2452785"/>
            <a:ext cx="3156758" cy="3156758"/>
          </a:xfrm>
          <a:prstGeom prst="rect">
            <a:avLst/>
          </a:prstGeom>
        </p:spPr>
      </p:pic>
    </p:spTree>
    <p:extLst>
      <p:ext uri="{BB962C8B-B14F-4D97-AF65-F5344CB8AC3E}">
        <p14:creationId xmlns:p14="http://schemas.microsoft.com/office/powerpoint/2010/main" val="2142390675"/>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CEB2F4D-EC51-3916-EB3A-B6E46E09E559}"/>
              </a:ext>
            </a:extLst>
          </p:cNvPr>
          <p:cNvSpPr>
            <a:spLocks noGrp="1"/>
          </p:cNvSpPr>
          <p:nvPr>
            <p:ph type="body" sz="quarter" idx="10"/>
          </p:nvPr>
        </p:nvSpPr>
        <p:spPr/>
        <p:txBody>
          <a:bodyPr/>
          <a:lstStyle/>
          <a:p>
            <a:r>
              <a:rPr lang="de-CH" sz="2800" dirty="0"/>
              <a:t>Kurzeinblick gemeindliche Projekte</a:t>
            </a:r>
          </a:p>
          <a:p>
            <a:endParaRPr lang="de-CH" dirty="0"/>
          </a:p>
          <a:p>
            <a:pPr marL="342900" indent="-342900">
              <a:buFont typeface="Arial" panose="020B0604020202020204" pitchFamily="34" charset="0"/>
              <a:buChar char="•"/>
            </a:pPr>
            <a:r>
              <a:rPr lang="de-CH" dirty="0"/>
              <a:t>Stand der Einwohnergemeinde Cham an der CHOMA vom 5. – 7. September. Thema sind die Entwicklungen im Zentrum und vor allem der öffentliche Raum.</a:t>
            </a:r>
          </a:p>
          <a:p>
            <a:pPr marL="342900" indent="-342900">
              <a:buFont typeface="Arial" panose="020B0604020202020204" pitchFamily="34" charset="0"/>
              <a:buChar char="•"/>
            </a:pPr>
            <a:r>
              <a:rPr lang="de-CH" dirty="0"/>
              <a:t>Nutzungsplanung (Bauordnung, Zonenplan, Parkplatzreglement) am 28. September 2025 an der Urne. Rechtskraft voraussichtlich Frühjahr 2026.</a:t>
            </a:r>
          </a:p>
          <a:p>
            <a:pPr marL="342900" indent="-342900">
              <a:buFont typeface="Arial" panose="020B0604020202020204" pitchFamily="34" charset="0"/>
              <a:buChar char="•"/>
            </a:pPr>
            <a:r>
              <a:rPr lang="de-CH" dirty="0"/>
              <a:t>Musikschule, Vereins-, Freizeitzentrum: Planungsstand Vorprojekt, Baukredit Juni 2026</a:t>
            </a:r>
          </a:p>
          <a:p>
            <a:pPr marL="342900" indent="-342900">
              <a:buFont typeface="Arial" panose="020B0604020202020204" pitchFamily="34" charset="0"/>
              <a:buChar char="•"/>
            </a:pPr>
            <a:r>
              <a:rPr lang="de-CH" dirty="0"/>
              <a:t>Schulhauserweiterung Hagendorn: Wettbewerbsverfahren, (Ausstellung 25.08. – 03.09.), Baukredit Frühjahr 2027</a:t>
            </a:r>
          </a:p>
          <a:p>
            <a:pPr marL="342900" indent="-342900">
              <a:buFont typeface="Arial" panose="020B0604020202020204" pitchFamily="34" charset="0"/>
              <a:buChar char="•"/>
            </a:pPr>
            <a:r>
              <a:rPr lang="de-CH" dirty="0"/>
              <a:t>Hallenbad: Wettbewerbs- und Planungskredit 2026</a:t>
            </a:r>
          </a:p>
          <a:p>
            <a:pPr marL="342900" indent="-342900">
              <a:buFont typeface="Arial" panose="020B0604020202020204" pitchFamily="34" charset="0"/>
              <a:buChar char="•"/>
            </a:pPr>
            <a:r>
              <a:rPr lang="de-CH" dirty="0"/>
              <a:t>Städtli: Testplanung, Vorbereitung Studienverfahren</a:t>
            </a:r>
          </a:p>
          <a:p>
            <a:endParaRPr lang="de-CH" dirty="0"/>
          </a:p>
        </p:txBody>
      </p:sp>
    </p:spTree>
    <p:extLst>
      <p:ext uri="{BB962C8B-B14F-4D97-AF65-F5344CB8AC3E}">
        <p14:creationId xmlns:p14="http://schemas.microsoft.com/office/powerpoint/2010/main" val="3029000661"/>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067494D-A1C6-418E-91E5-26F4E314D476}"/>
              </a:ext>
            </a:extLst>
          </p:cNvPr>
          <p:cNvSpPr>
            <a:spLocks noGrp="1"/>
          </p:cNvSpPr>
          <p:nvPr>
            <p:ph type="body" sz="quarter" idx="10"/>
          </p:nvPr>
        </p:nvSpPr>
        <p:spPr/>
        <p:txBody>
          <a:bodyPr/>
          <a:lstStyle/>
          <a:p>
            <a:r>
              <a:rPr lang="de-CH" sz="2400" dirty="0"/>
              <a:t>Herzlichen Dank!</a:t>
            </a:r>
            <a:br>
              <a:rPr lang="de-CH" sz="2400" dirty="0"/>
            </a:br>
            <a:endParaRPr lang="de-CH" sz="2400" dirty="0"/>
          </a:p>
          <a:p>
            <a:r>
              <a:rPr lang="de-CH" b="1" dirty="0"/>
              <a:t>Ein riesiges Dankeschön an den diesjährigen Sponsor Raiffeisenbank Cham-Steinhausen, für die finanzielle Unterstützung des heutigen Anlasses. </a:t>
            </a:r>
          </a:p>
        </p:txBody>
      </p:sp>
      <p:pic>
        <p:nvPicPr>
          <p:cNvPr id="7" name="Grafik 6" descr="Ein Bild, das Text, Schrift, Logo, Grafiken enthält.&#10;&#10;KI-generierte Inhalte können fehlerhaft sein.">
            <a:extLst>
              <a:ext uri="{FF2B5EF4-FFF2-40B4-BE49-F238E27FC236}">
                <a16:creationId xmlns:a16="http://schemas.microsoft.com/office/drawing/2014/main" id="{1A14EA58-958F-8581-BE48-89F56A1295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1589" y="3662219"/>
            <a:ext cx="4858512" cy="1798320"/>
          </a:xfrm>
          <a:prstGeom prst="rect">
            <a:avLst/>
          </a:prstGeom>
        </p:spPr>
      </p:pic>
    </p:spTree>
    <p:extLst>
      <p:ext uri="{BB962C8B-B14F-4D97-AF65-F5344CB8AC3E}">
        <p14:creationId xmlns:p14="http://schemas.microsoft.com/office/powerpoint/2010/main" val="2957285040"/>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DDAB915-D703-4E30-BD1D-2939D5C21E39}"/>
              </a:ext>
            </a:extLst>
          </p:cNvPr>
          <p:cNvSpPr>
            <a:spLocks noGrp="1"/>
          </p:cNvSpPr>
          <p:nvPr>
            <p:ph type="body" sz="quarter" idx="10"/>
          </p:nvPr>
        </p:nvSpPr>
        <p:spPr/>
        <p:txBody>
          <a:bodyPr/>
          <a:lstStyle/>
          <a:p>
            <a:pPr marL="0" indent="0">
              <a:buNone/>
            </a:pPr>
            <a:r>
              <a:rPr lang="de-CH" sz="2200" dirty="0"/>
              <a:t>Herzlichen Dank Nr. 2!</a:t>
            </a:r>
          </a:p>
          <a:p>
            <a:pPr marL="0" indent="0">
              <a:buNone/>
            </a:pPr>
            <a:br>
              <a:rPr lang="de-CH" dirty="0"/>
            </a:br>
            <a:r>
              <a:rPr lang="de-CH" sz="1800" dirty="0"/>
              <a:t>Ein grosses Merci für Ihre Teilnahme und Ihr Interesse an der ChamBau25.</a:t>
            </a:r>
            <a:br>
              <a:rPr lang="de-CH" sz="1800" dirty="0"/>
            </a:br>
            <a:endParaRPr lang="de-CH" sz="1800" dirty="0"/>
          </a:p>
          <a:p>
            <a:pPr marL="0" indent="0">
              <a:buNone/>
            </a:pPr>
            <a:r>
              <a:rPr lang="de-CH" sz="1800" dirty="0"/>
              <a:t>Die ChamBau26 findet am 3. </a:t>
            </a:r>
            <a:r>
              <a:rPr lang="de-CH" sz="1800"/>
              <a:t>Juni 2026 </a:t>
            </a:r>
            <a:r>
              <a:rPr lang="de-CH" sz="1800" dirty="0"/>
              <a:t>statt.</a:t>
            </a:r>
          </a:p>
          <a:p>
            <a:pPr marL="0" indent="0">
              <a:buNone/>
            </a:pPr>
            <a:endParaRPr lang="de-CH" sz="1800" dirty="0"/>
          </a:p>
          <a:p>
            <a:pPr marL="0" indent="0">
              <a:buNone/>
            </a:pPr>
            <a:r>
              <a:rPr lang="de-CH" sz="1800" dirty="0"/>
              <a:t>"</a:t>
            </a:r>
            <a:r>
              <a:rPr lang="de-CH" sz="1800" dirty="0" err="1"/>
              <a:t>Mittenand</a:t>
            </a:r>
            <a:r>
              <a:rPr lang="de-CH" sz="1800" dirty="0"/>
              <a:t> </a:t>
            </a:r>
            <a:r>
              <a:rPr lang="de-CH" sz="1800" dirty="0" err="1">
                <a:solidFill>
                  <a:srgbClr val="FF0000"/>
                </a:solidFill>
              </a:rPr>
              <a:t>CHAM</a:t>
            </a:r>
            <a:r>
              <a:rPr lang="de-CH" sz="1800" dirty="0" err="1"/>
              <a:t>er's</a:t>
            </a:r>
            <a:r>
              <a:rPr lang="de-CH" sz="1800" dirty="0"/>
              <a:t> besser"</a:t>
            </a:r>
          </a:p>
        </p:txBody>
      </p:sp>
      <p:pic>
        <p:nvPicPr>
          <p:cNvPr id="3" name="Grafik 2">
            <a:extLst>
              <a:ext uri="{FF2B5EF4-FFF2-40B4-BE49-F238E27FC236}">
                <a16:creationId xmlns:a16="http://schemas.microsoft.com/office/drawing/2014/main" id="{883DA46D-EBFC-47EE-A9CE-87E87C9769CF}"/>
              </a:ext>
            </a:extLst>
          </p:cNvPr>
          <p:cNvPicPr>
            <a:picLocks noChangeAspect="1"/>
          </p:cNvPicPr>
          <p:nvPr/>
        </p:nvPicPr>
        <p:blipFill>
          <a:blip r:embed="rId2"/>
          <a:stretch>
            <a:fillRect/>
          </a:stretch>
        </p:blipFill>
        <p:spPr>
          <a:xfrm>
            <a:off x="4773335" y="3210146"/>
            <a:ext cx="2675821" cy="3647854"/>
          </a:xfrm>
          <a:prstGeom prst="rect">
            <a:avLst/>
          </a:prstGeom>
        </p:spPr>
      </p:pic>
    </p:spTree>
    <p:extLst>
      <p:ext uri="{BB962C8B-B14F-4D97-AF65-F5344CB8AC3E}">
        <p14:creationId xmlns:p14="http://schemas.microsoft.com/office/powerpoint/2010/main" val="149498420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5">
            <a:extLst>
              <a:ext uri="{FF2B5EF4-FFF2-40B4-BE49-F238E27FC236}">
                <a16:creationId xmlns:a16="http://schemas.microsoft.com/office/drawing/2014/main" id="{0C67F762-DB83-0497-0239-F84B1A9600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Fußzeilenplatzhalter 1">
            <a:extLst>
              <a:ext uri="{FF2B5EF4-FFF2-40B4-BE49-F238E27FC236}">
                <a16:creationId xmlns:a16="http://schemas.microsoft.com/office/drawing/2014/main" id="{4EC7D773-2175-F488-3B63-068FB78407B4}"/>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8207372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247416-EEA8-467F-B834-FFD2B2867DD3}"/>
              </a:ext>
            </a:extLst>
          </p:cNvPr>
          <p:cNvSpPr>
            <a:spLocks noGrp="1"/>
          </p:cNvSpPr>
          <p:nvPr>
            <p:ph type="title"/>
          </p:nvPr>
        </p:nvSpPr>
        <p:spPr>
          <a:xfrm>
            <a:off x="900000" y="1332000"/>
            <a:ext cx="7596000" cy="900000"/>
          </a:xfrm>
        </p:spPr>
        <p:txBody>
          <a:bodyPr/>
          <a:lstStyle/>
          <a:p>
            <a:r>
              <a:rPr lang="de-CH" sz="2600" dirty="0"/>
              <a:t>Auf Wiedersehen – das Buffet ist eröffnet</a:t>
            </a:r>
          </a:p>
        </p:txBody>
      </p:sp>
      <p:sp>
        <p:nvSpPr>
          <p:cNvPr id="3" name="Textplatzhalter 2">
            <a:extLst>
              <a:ext uri="{FF2B5EF4-FFF2-40B4-BE49-F238E27FC236}">
                <a16:creationId xmlns:a16="http://schemas.microsoft.com/office/drawing/2014/main" id="{DAA9C7DC-3DBB-42DD-A129-DEBE0C226F7C}"/>
              </a:ext>
            </a:extLst>
          </p:cNvPr>
          <p:cNvSpPr>
            <a:spLocks noGrp="1"/>
          </p:cNvSpPr>
          <p:nvPr>
            <p:ph type="body" sz="quarter" idx="10"/>
          </p:nvPr>
        </p:nvSpPr>
        <p:spPr/>
        <p:txBody>
          <a:bodyPr/>
          <a:lstStyle/>
          <a:p>
            <a:endParaRPr lang="de-CH" dirty="0"/>
          </a:p>
        </p:txBody>
      </p:sp>
      <p:pic>
        <p:nvPicPr>
          <p:cNvPr id="4" name="Grafik 3">
            <a:extLst>
              <a:ext uri="{FF2B5EF4-FFF2-40B4-BE49-F238E27FC236}">
                <a16:creationId xmlns:a16="http://schemas.microsoft.com/office/drawing/2014/main" id="{2C25682F-6EC2-4CED-BE51-F15744F8FA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00000" y="2231999"/>
            <a:ext cx="7596000" cy="3875185"/>
          </a:xfrm>
          <a:prstGeom prst="rect">
            <a:avLst/>
          </a:prstGeom>
        </p:spPr>
      </p:pic>
    </p:spTree>
    <p:extLst>
      <p:ext uri="{BB962C8B-B14F-4D97-AF65-F5344CB8AC3E}">
        <p14:creationId xmlns:p14="http://schemas.microsoft.com/office/powerpoint/2010/main" val="2157374822"/>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feld 17">
            <a:extLst>
              <a:ext uri="{FF2B5EF4-FFF2-40B4-BE49-F238E27FC236}">
                <a16:creationId xmlns:a16="http://schemas.microsoft.com/office/drawing/2014/main" id="{09B06B59-EFBA-994B-9536-C8E1668E1841}"/>
              </a:ext>
            </a:extLst>
          </p:cNvPr>
          <p:cNvSpPr txBox="1"/>
          <p:nvPr/>
        </p:nvSpPr>
        <p:spPr>
          <a:xfrm>
            <a:off x="7158366" y="4804780"/>
            <a:ext cx="1723139" cy="715581"/>
          </a:xfrm>
          <a:prstGeom prst="rect">
            <a:avLst/>
          </a:prstGeom>
          <a:noFill/>
        </p:spPr>
        <p:txBody>
          <a:bodyPr wrap="square" rtlCol="0">
            <a:spAutoFit/>
          </a:bodyPr>
          <a:lstStyle/>
          <a:p>
            <a:r>
              <a:rPr lang="de-DE" sz="1350" dirty="0">
                <a:latin typeface="Helvetica" pitchFamily="2" charset="0"/>
                <a:ea typeface="Helvetica Neue Medium" panose="02000503000000020004" pitchFamily="2" charset="0"/>
                <a:cs typeface="Helvetica Neue Medium" panose="02000503000000020004" pitchFamily="2" charset="0"/>
              </a:rPr>
              <a:t>Fachplanung &amp; Beratung Wiederverwendung</a:t>
            </a:r>
          </a:p>
        </p:txBody>
      </p:sp>
      <p:sp>
        <p:nvSpPr>
          <p:cNvPr id="7" name="Textfeld 6">
            <a:extLst>
              <a:ext uri="{FF2B5EF4-FFF2-40B4-BE49-F238E27FC236}">
                <a16:creationId xmlns:a16="http://schemas.microsoft.com/office/drawing/2014/main" id="{5CF4ABE1-7FAC-904B-AF29-5E6DA3209DC5}"/>
              </a:ext>
            </a:extLst>
          </p:cNvPr>
          <p:cNvSpPr txBox="1"/>
          <p:nvPr/>
        </p:nvSpPr>
        <p:spPr>
          <a:xfrm>
            <a:off x="260732" y="4804779"/>
            <a:ext cx="1758863" cy="300082"/>
          </a:xfrm>
          <a:prstGeom prst="rect">
            <a:avLst/>
          </a:prstGeom>
          <a:noFill/>
        </p:spPr>
        <p:txBody>
          <a:bodyPr wrap="square" rtlCol="0">
            <a:spAutoFit/>
          </a:bodyPr>
          <a:lstStyle/>
          <a:p>
            <a:r>
              <a:rPr lang="de-DE" sz="1350" dirty="0">
                <a:latin typeface="Helvetica" pitchFamily="2" charset="0"/>
                <a:ea typeface="Helvetica Neue Medium" panose="02000503000000020004" pitchFamily="2" charset="0"/>
                <a:cs typeface="Helvetica Neue Medium" panose="02000503000000020004" pitchFamily="2" charset="0"/>
              </a:rPr>
              <a:t>Verwaltung</a:t>
            </a:r>
          </a:p>
        </p:txBody>
      </p:sp>
      <p:pic>
        <p:nvPicPr>
          <p:cNvPr id="9" name="Grafik 8">
            <a:extLst>
              <a:ext uri="{FF2B5EF4-FFF2-40B4-BE49-F238E27FC236}">
                <a16:creationId xmlns:a16="http://schemas.microsoft.com/office/drawing/2014/main" id="{89AE774D-DC75-2844-B860-DC1991C561B0}"/>
              </a:ext>
            </a:extLst>
          </p:cNvPr>
          <p:cNvPicPr>
            <a:picLocks noChangeAspect="1"/>
          </p:cNvPicPr>
          <p:nvPr/>
        </p:nvPicPr>
        <p:blipFill>
          <a:blip r:embed="rId3"/>
          <a:stretch>
            <a:fillRect/>
          </a:stretch>
        </p:blipFill>
        <p:spPr>
          <a:xfrm>
            <a:off x="4860216" y="1711412"/>
            <a:ext cx="1724209" cy="190335"/>
          </a:xfrm>
          <a:prstGeom prst="rect">
            <a:avLst/>
          </a:prstGeom>
        </p:spPr>
      </p:pic>
      <p:pic>
        <p:nvPicPr>
          <p:cNvPr id="11" name="Grafik 10">
            <a:extLst>
              <a:ext uri="{FF2B5EF4-FFF2-40B4-BE49-F238E27FC236}">
                <a16:creationId xmlns:a16="http://schemas.microsoft.com/office/drawing/2014/main" id="{67C84592-3A22-094C-AAB2-C899AD22EB91}"/>
              </a:ext>
            </a:extLst>
          </p:cNvPr>
          <p:cNvPicPr>
            <a:picLocks noChangeAspect="1"/>
          </p:cNvPicPr>
          <p:nvPr/>
        </p:nvPicPr>
        <p:blipFill>
          <a:blip r:embed="rId4"/>
          <a:stretch>
            <a:fillRect/>
          </a:stretch>
        </p:blipFill>
        <p:spPr>
          <a:xfrm>
            <a:off x="2583081" y="1625901"/>
            <a:ext cx="1473090" cy="273844"/>
          </a:xfrm>
          <a:prstGeom prst="rect">
            <a:avLst/>
          </a:prstGeom>
        </p:spPr>
      </p:pic>
      <p:pic>
        <p:nvPicPr>
          <p:cNvPr id="13" name="Grafik 12">
            <a:extLst>
              <a:ext uri="{FF2B5EF4-FFF2-40B4-BE49-F238E27FC236}">
                <a16:creationId xmlns:a16="http://schemas.microsoft.com/office/drawing/2014/main" id="{25A9353F-1D60-CF48-9736-93BA4659D040}"/>
              </a:ext>
            </a:extLst>
          </p:cNvPr>
          <p:cNvPicPr>
            <a:picLocks noChangeAspect="1"/>
          </p:cNvPicPr>
          <p:nvPr/>
        </p:nvPicPr>
        <p:blipFill>
          <a:blip r:embed="rId5"/>
          <a:stretch>
            <a:fillRect/>
          </a:stretch>
        </p:blipFill>
        <p:spPr>
          <a:xfrm>
            <a:off x="260732" y="1513267"/>
            <a:ext cx="1473090" cy="489681"/>
          </a:xfrm>
          <a:prstGeom prst="rect">
            <a:avLst/>
          </a:prstGeom>
        </p:spPr>
      </p:pic>
      <p:pic>
        <p:nvPicPr>
          <p:cNvPr id="15" name="Grafik 14">
            <a:extLst>
              <a:ext uri="{FF2B5EF4-FFF2-40B4-BE49-F238E27FC236}">
                <a16:creationId xmlns:a16="http://schemas.microsoft.com/office/drawing/2014/main" id="{8F8F6BEE-C2E5-FD47-BE77-4386CAD438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8366" y="1706199"/>
            <a:ext cx="1473090" cy="211483"/>
          </a:xfrm>
          <a:prstGeom prst="rect">
            <a:avLst/>
          </a:prstGeom>
        </p:spPr>
      </p:pic>
      <p:sp>
        <p:nvSpPr>
          <p:cNvPr id="16" name="Textfeld 15">
            <a:extLst>
              <a:ext uri="{FF2B5EF4-FFF2-40B4-BE49-F238E27FC236}">
                <a16:creationId xmlns:a16="http://schemas.microsoft.com/office/drawing/2014/main" id="{42CCCA9E-BD0D-5B4E-8645-AD2540B2EDA7}"/>
              </a:ext>
            </a:extLst>
          </p:cNvPr>
          <p:cNvSpPr txBox="1"/>
          <p:nvPr/>
        </p:nvSpPr>
        <p:spPr>
          <a:xfrm>
            <a:off x="2583082" y="4809603"/>
            <a:ext cx="1718030" cy="300082"/>
          </a:xfrm>
          <a:prstGeom prst="rect">
            <a:avLst/>
          </a:prstGeom>
          <a:noFill/>
        </p:spPr>
        <p:txBody>
          <a:bodyPr wrap="square" rtlCol="0">
            <a:spAutoFit/>
          </a:bodyPr>
          <a:lstStyle/>
          <a:p>
            <a:r>
              <a:rPr lang="de-DE" sz="1350" dirty="0">
                <a:latin typeface="Helvetica" pitchFamily="2" charset="0"/>
                <a:ea typeface="Helvetica Neue Medium" panose="02000503000000020004" pitchFamily="2" charset="0"/>
                <a:cs typeface="Helvetica Neue Medium" panose="02000503000000020004" pitchFamily="2" charset="0"/>
              </a:rPr>
              <a:t>Entwicklung</a:t>
            </a:r>
          </a:p>
        </p:txBody>
      </p:sp>
      <p:sp>
        <p:nvSpPr>
          <p:cNvPr id="17" name="Textfeld 16">
            <a:extLst>
              <a:ext uri="{FF2B5EF4-FFF2-40B4-BE49-F238E27FC236}">
                <a16:creationId xmlns:a16="http://schemas.microsoft.com/office/drawing/2014/main" id="{3759AC1E-5A18-D34C-83D8-9A089AD77E3A}"/>
              </a:ext>
            </a:extLst>
          </p:cNvPr>
          <p:cNvSpPr txBox="1"/>
          <p:nvPr/>
        </p:nvSpPr>
        <p:spPr>
          <a:xfrm>
            <a:off x="4883721" y="4804779"/>
            <a:ext cx="1700705" cy="300082"/>
          </a:xfrm>
          <a:prstGeom prst="rect">
            <a:avLst/>
          </a:prstGeom>
          <a:noFill/>
        </p:spPr>
        <p:txBody>
          <a:bodyPr wrap="square" rtlCol="0">
            <a:spAutoFit/>
          </a:bodyPr>
          <a:lstStyle/>
          <a:p>
            <a:r>
              <a:rPr lang="de-DE" sz="1350" dirty="0">
                <a:latin typeface="Helvetica" pitchFamily="2" charset="0"/>
                <a:ea typeface="Helvetica Neue Medium" panose="02000503000000020004" pitchFamily="2" charset="0"/>
                <a:cs typeface="Helvetica Neue Medium" panose="02000503000000020004" pitchFamily="2" charset="0"/>
              </a:rPr>
              <a:t>Planung &amp; Bauen</a:t>
            </a:r>
          </a:p>
        </p:txBody>
      </p:sp>
      <p:pic>
        <p:nvPicPr>
          <p:cNvPr id="19" name="Grafik 18">
            <a:extLst>
              <a:ext uri="{FF2B5EF4-FFF2-40B4-BE49-F238E27FC236}">
                <a16:creationId xmlns:a16="http://schemas.microsoft.com/office/drawing/2014/main" id="{D37CE977-F045-5E49-AE29-451F67AD0D3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69708" y="2131101"/>
            <a:ext cx="1723138" cy="2583795"/>
          </a:xfrm>
          <a:prstGeom prst="rect">
            <a:avLst/>
          </a:prstGeom>
        </p:spPr>
      </p:pic>
      <p:pic>
        <p:nvPicPr>
          <p:cNvPr id="21" name="Grafik 20">
            <a:extLst>
              <a:ext uri="{FF2B5EF4-FFF2-40B4-BE49-F238E27FC236}">
                <a16:creationId xmlns:a16="http://schemas.microsoft.com/office/drawing/2014/main" id="{4D16BA2C-71AB-5E4A-92D9-B2A73E02365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83082" y="2105534"/>
            <a:ext cx="1723138" cy="2583795"/>
          </a:xfrm>
          <a:prstGeom prst="rect">
            <a:avLst/>
          </a:prstGeom>
        </p:spPr>
      </p:pic>
      <p:pic>
        <p:nvPicPr>
          <p:cNvPr id="23" name="Grafik 22">
            <a:extLst>
              <a:ext uri="{FF2B5EF4-FFF2-40B4-BE49-F238E27FC236}">
                <a16:creationId xmlns:a16="http://schemas.microsoft.com/office/drawing/2014/main" id="{7CF7D0AB-D147-EC44-85D3-4C3146F0354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60131" y="2121773"/>
            <a:ext cx="1723138" cy="2583795"/>
          </a:xfrm>
          <a:prstGeom prst="rect">
            <a:avLst/>
          </a:prstGeom>
        </p:spPr>
      </p:pic>
      <p:pic>
        <p:nvPicPr>
          <p:cNvPr id="25" name="Grafik 24">
            <a:extLst>
              <a:ext uri="{FF2B5EF4-FFF2-40B4-BE49-F238E27FC236}">
                <a16:creationId xmlns:a16="http://schemas.microsoft.com/office/drawing/2014/main" id="{5EECCCD5-B4E1-2B47-92CE-9CAF47A13598}"/>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b="-575"/>
          <a:stretch/>
        </p:blipFill>
        <p:spPr>
          <a:xfrm>
            <a:off x="260731" y="2128333"/>
            <a:ext cx="1758863" cy="2586563"/>
          </a:xfrm>
          <a:prstGeom prst="rect">
            <a:avLst/>
          </a:prstGeom>
        </p:spPr>
      </p:pic>
      <p:sp>
        <p:nvSpPr>
          <p:cNvPr id="3" name="Textfeld 2">
            <a:extLst>
              <a:ext uri="{FF2B5EF4-FFF2-40B4-BE49-F238E27FC236}">
                <a16:creationId xmlns:a16="http://schemas.microsoft.com/office/drawing/2014/main" id="{171DB6C3-FD3E-8DAD-291D-F84088A4BB62}"/>
              </a:ext>
            </a:extLst>
          </p:cNvPr>
          <p:cNvSpPr txBox="1"/>
          <p:nvPr/>
        </p:nvSpPr>
        <p:spPr>
          <a:xfrm>
            <a:off x="163830" y="177238"/>
            <a:ext cx="7249425" cy="323165"/>
          </a:xfrm>
          <a:prstGeom prst="rect">
            <a:avLst/>
          </a:prstGeom>
          <a:noFill/>
        </p:spPr>
        <p:txBody>
          <a:bodyPr wrap="square" rtlCol="0">
            <a:spAutoFit/>
          </a:bodyPr>
          <a:lstStyle/>
          <a:p>
            <a:pPr algn="l"/>
            <a:r>
              <a:rPr lang="de-CH" sz="1500" dirty="0">
                <a:latin typeface="Helvetica" pitchFamily="2" charset="0"/>
              </a:rPr>
              <a:t>Unsere Holding-Genossenschaft</a:t>
            </a:r>
          </a:p>
        </p:txBody>
      </p:sp>
      <p:cxnSp>
        <p:nvCxnSpPr>
          <p:cNvPr id="4" name="Gerade Verbindung 3">
            <a:extLst>
              <a:ext uri="{FF2B5EF4-FFF2-40B4-BE49-F238E27FC236}">
                <a16:creationId xmlns:a16="http://schemas.microsoft.com/office/drawing/2014/main" id="{DF8E06D9-D179-1CCB-A5E2-A1AFA22898B8}"/>
              </a:ext>
            </a:extLst>
          </p:cNvPr>
          <p:cNvCxnSpPr>
            <a:cxnSpLocks/>
          </p:cNvCxnSpPr>
          <p:nvPr/>
        </p:nvCxnSpPr>
        <p:spPr>
          <a:xfrm>
            <a:off x="163830" y="471942"/>
            <a:ext cx="2838636"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Fußzeilenplatzhalter 1">
            <a:extLst>
              <a:ext uri="{FF2B5EF4-FFF2-40B4-BE49-F238E27FC236}">
                <a16:creationId xmlns:a16="http://schemas.microsoft.com/office/drawing/2014/main" id="{029937DC-5976-281A-4EC1-7001C3B2D2CA}"/>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97839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06C093A-D517-87F9-BAF5-D9186BDEE69B}"/>
              </a:ext>
            </a:extLst>
          </p:cNvPr>
          <p:cNvPicPr>
            <a:picLocks noChangeAspect="1"/>
          </p:cNvPicPr>
          <p:nvPr/>
        </p:nvPicPr>
        <p:blipFill rotWithShape="1">
          <a:blip r:embed="rId2"/>
          <a:srcRect t="35226"/>
          <a:stretch/>
        </p:blipFill>
        <p:spPr>
          <a:xfrm>
            <a:off x="1819451" y="0"/>
            <a:ext cx="7481761" cy="6858000"/>
          </a:xfrm>
          <a:prstGeom prst="rect">
            <a:avLst/>
          </a:prstGeom>
        </p:spPr>
      </p:pic>
      <p:sp>
        <p:nvSpPr>
          <p:cNvPr id="4" name="Textfeld 3">
            <a:extLst>
              <a:ext uri="{FF2B5EF4-FFF2-40B4-BE49-F238E27FC236}">
                <a16:creationId xmlns:a16="http://schemas.microsoft.com/office/drawing/2014/main" id="{20D1D4C7-2432-CEF7-8EE0-37F1B69B1C0F}"/>
              </a:ext>
            </a:extLst>
          </p:cNvPr>
          <p:cNvSpPr txBox="1"/>
          <p:nvPr/>
        </p:nvSpPr>
        <p:spPr>
          <a:xfrm>
            <a:off x="163830" y="113338"/>
            <a:ext cx="7249425" cy="323165"/>
          </a:xfrm>
          <a:prstGeom prst="rect">
            <a:avLst/>
          </a:prstGeom>
          <a:noFill/>
        </p:spPr>
        <p:txBody>
          <a:bodyPr wrap="square" rtlCol="0">
            <a:spAutoFit/>
          </a:bodyPr>
          <a:lstStyle/>
          <a:p>
            <a:pPr algn="l"/>
            <a:r>
              <a:rPr lang="de-CH" sz="1500" dirty="0">
                <a:latin typeface="Helvetica" pitchFamily="2" charset="0"/>
              </a:rPr>
              <a:t>Wertekompass</a:t>
            </a:r>
          </a:p>
        </p:txBody>
      </p:sp>
      <p:sp>
        <p:nvSpPr>
          <p:cNvPr id="5" name="Rechteck 4">
            <a:extLst>
              <a:ext uri="{FF2B5EF4-FFF2-40B4-BE49-F238E27FC236}">
                <a16:creationId xmlns:a16="http://schemas.microsoft.com/office/drawing/2014/main" id="{C25CB68C-5F86-52B1-8A47-09BBFEC4FE99}"/>
              </a:ext>
            </a:extLst>
          </p:cNvPr>
          <p:cNvSpPr/>
          <p:nvPr/>
        </p:nvSpPr>
        <p:spPr>
          <a:xfrm>
            <a:off x="2830749" y="3429000"/>
            <a:ext cx="1556425" cy="1201366"/>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350"/>
          </a:p>
        </p:txBody>
      </p:sp>
      <p:cxnSp>
        <p:nvCxnSpPr>
          <p:cNvPr id="6" name="Gerade Verbindung 5">
            <a:extLst>
              <a:ext uri="{FF2B5EF4-FFF2-40B4-BE49-F238E27FC236}">
                <a16:creationId xmlns:a16="http://schemas.microsoft.com/office/drawing/2014/main" id="{AEB1FCD5-BD2B-D5DE-55DC-7D9971DCCA50}"/>
              </a:ext>
            </a:extLst>
          </p:cNvPr>
          <p:cNvCxnSpPr>
            <a:cxnSpLocks/>
          </p:cNvCxnSpPr>
          <p:nvPr/>
        </p:nvCxnSpPr>
        <p:spPr>
          <a:xfrm>
            <a:off x="163830" y="408042"/>
            <a:ext cx="1366675"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CE978FB5-AD33-F3B7-541E-C1C17550E69E}"/>
              </a:ext>
            </a:extLst>
          </p:cNvPr>
          <p:cNvSpPr txBox="1"/>
          <p:nvPr/>
        </p:nvSpPr>
        <p:spPr>
          <a:xfrm rot="19378421">
            <a:off x="1082904" y="5064717"/>
            <a:ext cx="1840068" cy="323165"/>
          </a:xfrm>
          <a:prstGeom prst="rect">
            <a:avLst/>
          </a:prstGeom>
          <a:noFill/>
        </p:spPr>
        <p:txBody>
          <a:bodyPr wrap="square" rtlCol="0">
            <a:spAutoFit/>
          </a:bodyPr>
          <a:lstStyle/>
          <a:p>
            <a:pPr algn="l"/>
            <a:r>
              <a:rPr lang="de-CH" sz="1500" dirty="0">
                <a:solidFill>
                  <a:schemeClr val="accent4"/>
                </a:solidFill>
                <a:latin typeface="Helvetica" pitchFamily="2" charset="0"/>
              </a:rPr>
              <a:t>gemeinsam lernen!</a:t>
            </a:r>
          </a:p>
        </p:txBody>
      </p:sp>
      <p:sp>
        <p:nvSpPr>
          <p:cNvPr id="8" name="Fußzeilenplatzhalter 1">
            <a:extLst>
              <a:ext uri="{FF2B5EF4-FFF2-40B4-BE49-F238E27FC236}">
                <a16:creationId xmlns:a16="http://schemas.microsoft.com/office/drawing/2014/main" id="{720E3A68-5351-1077-FBF7-33222208B176}"/>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01844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1E7D4AC-27F8-64CB-81B8-FF4DFBD9EF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b="-12499"/>
          <a:stretch/>
        </p:blipFill>
        <p:spPr>
          <a:xfrm>
            <a:off x="0" y="359924"/>
            <a:ext cx="9144001" cy="6858000"/>
          </a:xfrm>
          <a:prstGeom prst="rect">
            <a:avLst/>
          </a:prstGeom>
        </p:spPr>
      </p:pic>
      <p:sp>
        <p:nvSpPr>
          <p:cNvPr id="3" name="Fußzeilenplatzhalter 1">
            <a:extLst>
              <a:ext uri="{FF2B5EF4-FFF2-40B4-BE49-F238E27FC236}">
                <a16:creationId xmlns:a16="http://schemas.microsoft.com/office/drawing/2014/main" id="{45FE15FC-B310-5FBC-E204-4D41B2DB74BF}"/>
              </a:ext>
            </a:extLst>
          </p:cNvPr>
          <p:cNvSpPr txBox="1">
            <a:spLocks/>
          </p:cNvSpPr>
          <p:nvPr/>
        </p:nvSpPr>
        <p:spPr>
          <a:xfrm>
            <a:off x="0" y="6584156"/>
            <a:ext cx="5379244" cy="273844"/>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sz="1100">
                <a:latin typeface="Helvetica Neue" panose="02000503000000020004" pitchFamily="2" charset="0"/>
                <a:ea typeface="Helvetica Neue" panose="02000503000000020004" pitchFamily="2" charset="0"/>
                <a:cs typeface="Helvetica Neue" panose="02000503000000020004" pitchFamily="2" charset="0"/>
              </a:rPr>
              <a:t>© baubüro in situ ag || Andreas Haug, dipl. Architekt ETH SIA</a:t>
            </a:r>
            <a:endParaRPr lang="de-CH"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44665651"/>
      </p:ext>
    </p:extLst>
  </p:cSld>
  <p:clrMapOvr>
    <a:masterClrMapping/>
  </p:clrMapOvr>
</p:sld>
</file>

<file path=ppt/theme/theme1.xml><?xml version="1.0" encoding="utf-8"?>
<a:theme xmlns:a="http://schemas.openxmlformats.org/drawingml/2006/main" name="1_Titel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Inhalt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Inhalt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Inhalt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1784</Words>
  <Application>Microsoft Office PowerPoint</Application>
  <PresentationFormat>Bildschirmpräsentation (4:3)</PresentationFormat>
  <Paragraphs>274</Paragraphs>
  <Slides>60</Slides>
  <Notes>44</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60</vt:i4>
      </vt:variant>
    </vt:vector>
  </HeadingPairs>
  <TitlesOfParts>
    <vt:vector size="72" baseType="lpstr">
      <vt:lpstr>Arial</vt:lpstr>
      <vt:lpstr>Calibri</vt:lpstr>
      <vt:lpstr>Helvetica</vt:lpstr>
      <vt:lpstr>Helvetica Neue</vt:lpstr>
      <vt:lpstr>Symbol</vt:lpstr>
      <vt:lpstr>Whyte Light</vt:lpstr>
      <vt:lpstr>Whyte Thin</vt:lpstr>
      <vt:lpstr>Wingdings</vt:lpstr>
      <vt:lpstr>1_Titel Master</vt:lpstr>
      <vt:lpstr>2_Inhalt Master</vt:lpstr>
      <vt:lpstr>3_Inhalt Master</vt:lpstr>
      <vt:lpstr>4_Inhalt Master</vt:lpstr>
      <vt:lpstr>18. Juni 2025  ChamBau25 – Zirkuläres Bauen  Herzlich willkommen</vt:lpstr>
      <vt:lpstr>Programm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Fragen</vt:lpstr>
      <vt:lpstr>PowerPoint-Präsentation</vt:lpstr>
      <vt:lpstr>PowerPoint-Präsentation</vt:lpstr>
      <vt:lpstr>PowerPoint-Präsentation</vt:lpstr>
      <vt:lpstr>Auf Wiedersehen – das Buffet ist eröffnet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Printplus Admin</dc:creator>
  <cp:lastModifiedBy>Birrer Laura</cp:lastModifiedBy>
  <cp:revision>169</cp:revision>
  <cp:lastPrinted>2024-04-12T08:28:55Z</cp:lastPrinted>
  <dcterms:created xsi:type="dcterms:W3CDTF">2021-11-02T09:10:27Z</dcterms:created>
  <dcterms:modified xsi:type="dcterms:W3CDTF">2025-06-18T14:49:28Z</dcterms:modified>
</cp:coreProperties>
</file>